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91" r:id="rId13"/>
    <p:sldId id="271" r:id="rId14"/>
    <p:sldId id="277" r:id="rId15"/>
    <p:sldId id="274" r:id="rId16"/>
    <p:sldId id="275" r:id="rId17"/>
    <p:sldId id="276" r:id="rId18"/>
    <p:sldId id="288" r:id="rId19"/>
    <p:sldId id="272" r:id="rId20"/>
    <p:sldId id="273" r:id="rId21"/>
    <p:sldId id="283" r:id="rId22"/>
    <p:sldId id="279" r:id="rId23"/>
    <p:sldId id="280" r:id="rId24"/>
    <p:sldId id="292" r:id="rId25"/>
    <p:sldId id="284" r:id="rId26"/>
    <p:sldId id="285" r:id="rId27"/>
    <p:sldId id="289" r:id="rId28"/>
    <p:sldId id="286" r:id="rId29"/>
    <p:sldId id="278" r:id="rId30"/>
    <p:sldId id="287" r:id="rId31"/>
    <p:sldId id="290" r:id="rId32"/>
    <p:sldId id="282" r:id="rId33"/>
    <p:sldId id="257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52" d="100"/>
          <a:sy n="52" d="100"/>
        </p:scale>
        <p:origin x="-1020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6.1692278793970864E-2"/>
          <c:y val="5.013146762807124E-2"/>
          <c:w val="0.81932773109243651"/>
          <c:h val="0.78308823529411764"/>
        </c:manualLayout>
      </c:layout>
      <c:barChart>
        <c:barDir val="bar"/>
        <c:grouping val="stacked"/>
        <c:ser>
          <c:idx val="0"/>
          <c:order val="0"/>
          <c:tx>
            <c:strRef>
              <c:f>'Pyramide_Ages (2)'!$L$39</c:f>
              <c:strCache>
                <c:ptCount val="1"/>
                <c:pt idx="0">
                  <c:v>Femmes</c:v>
                </c:pt>
              </c:strCache>
            </c:strRef>
          </c:tx>
          <c:spPr>
            <a:solidFill>
              <a:srgbClr val="9999FF"/>
            </a:solidFill>
            <a:ln w="11963">
              <a:solidFill>
                <a:srgbClr val="000000"/>
              </a:solidFill>
              <a:prstDash val="solid"/>
            </a:ln>
          </c:spPr>
          <c:cat>
            <c:strRef>
              <c:f>'Pyramide_Ages (2)'!$K$40:$K$56</c:f>
              <c:strCache>
                <c:ptCount val="17"/>
                <c:pt idx="0">
                  <c:v>]0 - 5]</c:v>
                </c:pt>
                <c:pt idx="1">
                  <c:v>]5 - 10]</c:v>
                </c:pt>
                <c:pt idx="2">
                  <c:v>]10 - 15]</c:v>
                </c:pt>
                <c:pt idx="3">
                  <c:v>]15 - 20]</c:v>
                </c:pt>
                <c:pt idx="4">
                  <c:v>]20 - 25]</c:v>
                </c:pt>
                <c:pt idx="5">
                  <c:v>]25 - 30]</c:v>
                </c:pt>
                <c:pt idx="6">
                  <c:v>]30 - 35]</c:v>
                </c:pt>
                <c:pt idx="7">
                  <c:v>]35 - 40]</c:v>
                </c:pt>
                <c:pt idx="8">
                  <c:v>]40 - 45]</c:v>
                </c:pt>
                <c:pt idx="9">
                  <c:v>]45 - 50]</c:v>
                </c:pt>
                <c:pt idx="10">
                  <c:v>]50 - 55]</c:v>
                </c:pt>
                <c:pt idx="11">
                  <c:v>]55 - 60]</c:v>
                </c:pt>
                <c:pt idx="12">
                  <c:v>]60 - 65]</c:v>
                </c:pt>
                <c:pt idx="13">
                  <c:v>]65 - 70]</c:v>
                </c:pt>
                <c:pt idx="14">
                  <c:v>]70 - 75]</c:v>
                </c:pt>
                <c:pt idx="15">
                  <c:v>]75 - 80]</c:v>
                </c:pt>
                <c:pt idx="16">
                  <c:v>&gt; 80</c:v>
                </c:pt>
              </c:strCache>
            </c:strRef>
          </c:cat>
          <c:val>
            <c:numRef>
              <c:f>'Pyramide_Ages (2)'!$L$40:$L$56</c:f>
              <c:numCache>
                <c:formatCode>0.00;[Red]0.00</c:formatCode>
                <c:ptCount val="17"/>
                <c:pt idx="0">
                  <c:v>-0.1043</c:v>
                </c:pt>
                <c:pt idx="1">
                  <c:v>-0.1009</c:v>
                </c:pt>
                <c:pt idx="2">
                  <c:v>-5.9100000000000007E-2</c:v>
                </c:pt>
                <c:pt idx="3">
                  <c:v>-5.0400000000000007E-2</c:v>
                </c:pt>
                <c:pt idx="4">
                  <c:v>-4.6899999999999997E-2</c:v>
                </c:pt>
                <c:pt idx="5">
                  <c:v>-4.8700000000000007E-2</c:v>
                </c:pt>
                <c:pt idx="6">
                  <c:v>-1.5599999999999998E-2</c:v>
                </c:pt>
                <c:pt idx="7">
                  <c:v>-2.0870000000000003E-2</c:v>
                </c:pt>
                <c:pt idx="8">
                  <c:v>-8.6900000000000033E-3</c:v>
                </c:pt>
                <c:pt idx="9">
                  <c:v>-1.5650000000000001E-2</c:v>
                </c:pt>
                <c:pt idx="10">
                  <c:v>-8.6900000000000033E-3</c:v>
                </c:pt>
                <c:pt idx="11">
                  <c:v>-8.6900000000000033E-3</c:v>
                </c:pt>
                <c:pt idx="12">
                  <c:v>-3.4700000000000004E-3</c:v>
                </c:pt>
                <c:pt idx="13">
                  <c:v>-3.4700000000000004E-3</c:v>
                </c:pt>
                <c:pt idx="14">
                  <c:v>-3.4700000000000004E-3</c:v>
                </c:pt>
                <c:pt idx="15">
                  <c:v>-3.4700000000000004E-3</c:v>
                </c:pt>
                <c:pt idx="16">
                  <c:v>0</c:v>
                </c:pt>
              </c:numCache>
            </c:numRef>
          </c:val>
        </c:ser>
        <c:ser>
          <c:idx val="1"/>
          <c:order val="1"/>
          <c:tx>
            <c:strRef>
              <c:f>'Pyramide_Ages (2)'!$M$39</c:f>
              <c:strCache>
                <c:ptCount val="1"/>
                <c:pt idx="0">
                  <c:v>Hommes</c:v>
                </c:pt>
              </c:strCache>
            </c:strRef>
          </c:tx>
          <c:spPr>
            <a:solidFill>
              <a:srgbClr val="993366"/>
            </a:solidFill>
            <a:ln w="11963">
              <a:solidFill>
                <a:srgbClr val="000000"/>
              </a:solidFill>
              <a:prstDash val="solid"/>
            </a:ln>
          </c:spPr>
          <c:cat>
            <c:strRef>
              <c:f>'Pyramide_Ages (2)'!$K$40:$K$56</c:f>
              <c:strCache>
                <c:ptCount val="17"/>
                <c:pt idx="0">
                  <c:v>]0 - 5]</c:v>
                </c:pt>
                <c:pt idx="1">
                  <c:v>]5 - 10]</c:v>
                </c:pt>
                <c:pt idx="2">
                  <c:v>]10 - 15]</c:v>
                </c:pt>
                <c:pt idx="3">
                  <c:v>]15 - 20]</c:v>
                </c:pt>
                <c:pt idx="4">
                  <c:v>]20 - 25]</c:v>
                </c:pt>
                <c:pt idx="5">
                  <c:v>]25 - 30]</c:v>
                </c:pt>
                <c:pt idx="6">
                  <c:v>]30 - 35]</c:v>
                </c:pt>
                <c:pt idx="7">
                  <c:v>]35 - 40]</c:v>
                </c:pt>
                <c:pt idx="8">
                  <c:v>]40 - 45]</c:v>
                </c:pt>
                <c:pt idx="9">
                  <c:v>]45 - 50]</c:v>
                </c:pt>
                <c:pt idx="10">
                  <c:v>]50 - 55]</c:v>
                </c:pt>
                <c:pt idx="11">
                  <c:v>]55 - 60]</c:v>
                </c:pt>
                <c:pt idx="12">
                  <c:v>]60 - 65]</c:v>
                </c:pt>
                <c:pt idx="13">
                  <c:v>]65 - 70]</c:v>
                </c:pt>
                <c:pt idx="14">
                  <c:v>]70 - 75]</c:v>
                </c:pt>
                <c:pt idx="15">
                  <c:v>]75 - 80]</c:v>
                </c:pt>
                <c:pt idx="16">
                  <c:v>&gt; 80</c:v>
                </c:pt>
              </c:strCache>
            </c:strRef>
          </c:cat>
          <c:val>
            <c:numRef>
              <c:f>'Pyramide_Ages (2)'!$M$40:$M$56</c:f>
              <c:numCache>
                <c:formatCode>0%</c:formatCode>
                <c:ptCount val="17"/>
                <c:pt idx="0">
                  <c:v>0.10780000000000002</c:v>
                </c:pt>
                <c:pt idx="1">
                  <c:v>9.3900000000000039E-2</c:v>
                </c:pt>
                <c:pt idx="2">
                  <c:v>6.2600000000000003E-2</c:v>
                </c:pt>
                <c:pt idx="3">
                  <c:v>4.3500000000000004E-2</c:v>
                </c:pt>
                <c:pt idx="4">
                  <c:v>3.6500000000000005E-2</c:v>
                </c:pt>
                <c:pt idx="5">
                  <c:v>4.5200000000000004E-2</c:v>
                </c:pt>
                <c:pt idx="6">
                  <c:v>2.086E-2</c:v>
                </c:pt>
                <c:pt idx="7">
                  <c:v>2.086E-2</c:v>
                </c:pt>
                <c:pt idx="8">
                  <c:v>1.3899999999999999E-2</c:v>
                </c:pt>
                <c:pt idx="9">
                  <c:v>1.5650000000000001E-2</c:v>
                </c:pt>
                <c:pt idx="10">
                  <c:v>5.1999999999999998E-3</c:v>
                </c:pt>
                <c:pt idx="11">
                  <c:v>1.0400000000000001E-2</c:v>
                </c:pt>
                <c:pt idx="12">
                  <c:v>5.1999999999999998E-3</c:v>
                </c:pt>
                <c:pt idx="13">
                  <c:v>8.7000000000000029E-3</c:v>
                </c:pt>
                <c:pt idx="14">
                  <c:v>0</c:v>
                </c:pt>
                <c:pt idx="15">
                  <c:v>5.1999999999999998E-3</c:v>
                </c:pt>
                <c:pt idx="16">
                  <c:v>1.0000000000000002E-3</c:v>
                </c:pt>
              </c:numCache>
            </c:numRef>
          </c:val>
        </c:ser>
        <c:dLbls/>
        <c:gapWidth val="0"/>
        <c:overlap val="100"/>
        <c:axId val="97782784"/>
        <c:axId val="97817344"/>
      </c:barChart>
      <c:catAx>
        <c:axId val="97782784"/>
        <c:scaling>
          <c:orientation val="minMax"/>
        </c:scaling>
        <c:axPos val="r"/>
        <c:numFmt formatCode="General" sourceLinked="1"/>
        <c:tickLblPos val="nextTo"/>
        <c:spPr>
          <a:ln w="299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95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7817344"/>
        <c:crosses val="max"/>
        <c:auto val="1"/>
        <c:lblAlgn val="ctr"/>
        <c:lblOffset val="100"/>
        <c:tickLblSkip val="2"/>
        <c:tickMarkSkip val="1"/>
      </c:catAx>
      <c:valAx>
        <c:axId val="97817344"/>
        <c:scaling>
          <c:orientation val="minMax"/>
        </c:scaling>
        <c:axPos val="b"/>
        <c:majorGridlines>
          <c:spPr>
            <a:ln w="2991">
              <a:solidFill>
                <a:srgbClr val="000000"/>
              </a:solidFill>
              <a:prstDash val="solid"/>
            </a:ln>
          </c:spPr>
        </c:majorGridlines>
        <c:numFmt formatCode="0.00;[Red]0.00" sourceLinked="0"/>
        <c:tickLblPos val="nextTo"/>
        <c:spPr>
          <a:ln w="299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95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7782784"/>
        <c:crosses val="autoZero"/>
        <c:crossBetween val="between"/>
      </c:valAx>
      <c:spPr>
        <a:noFill/>
        <a:ln w="11963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2991">
      <a:solidFill>
        <a:srgbClr val="000000"/>
      </a:solidFill>
      <a:prstDash val="solid"/>
    </a:ln>
  </c:spPr>
  <c:txPr>
    <a:bodyPr/>
    <a:lstStyle/>
    <a:p>
      <a:pPr>
        <a:defRPr sz="895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0.102</cdr:x>
      <cdr:y>0.141</cdr:y>
    </cdr:from>
    <cdr:to>
      <cdr:x>0.20775</cdr:x>
      <cdr:y>0.227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2458" y="365303"/>
          <a:ext cx="479460" cy="2228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fr-FR" sz="1000" b="0" i="0" strike="noStrike">
              <a:solidFill>
                <a:srgbClr val="000000"/>
              </a:solidFill>
              <a:latin typeface="Times New Roman"/>
              <a:cs typeface="Times New Roman"/>
            </a:rPr>
            <a:t>Female</a:t>
          </a:r>
        </a:p>
      </cdr:txBody>
    </cdr:sp>
  </cdr:relSizeAnchor>
  <cdr:relSizeAnchor xmlns:cdr="http://schemas.openxmlformats.org/drawingml/2006/chartDrawing">
    <cdr:from>
      <cdr:x>0.70975</cdr:x>
      <cdr:y>0.141</cdr:y>
    </cdr:from>
    <cdr:to>
      <cdr:x>0.822</cdr:x>
      <cdr:y>0.227</cdr:y>
    </cdr:to>
    <cdr:sp macro="" textlink="">
      <cdr:nvSpPr>
        <cdr:cNvPr id="819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17936" y="365303"/>
          <a:ext cx="508930" cy="2228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fr-FR" sz="1000" b="0" i="0" strike="noStrike">
              <a:solidFill>
                <a:srgbClr val="000000"/>
              </a:solidFill>
              <a:latin typeface="Times New Roman"/>
              <a:cs typeface="Times New Roman"/>
            </a:rPr>
            <a:t>Male</a:t>
          </a:r>
        </a:p>
      </cdr:txBody>
    </cdr:sp>
  </cdr:relSizeAnchor>
  <cdr:relSizeAnchor xmlns:cdr="http://schemas.openxmlformats.org/drawingml/2006/chartDrawing">
    <cdr:from>
      <cdr:x>0.102</cdr:x>
      <cdr:y>0.89825</cdr:y>
    </cdr:from>
    <cdr:to>
      <cdr:x>0.61975</cdr:x>
      <cdr:y>1</cdr:y>
    </cdr:to>
    <cdr:sp macro="" textlink="">
      <cdr:nvSpPr>
        <cdr:cNvPr id="819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2458" y="2327186"/>
          <a:ext cx="2347427" cy="2636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fr-FR" sz="1000" b="0" i="0" strike="noStrike">
              <a:solidFill>
                <a:srgbClr val="000000"/>
              </a:solidFill>
              <a:latin typeface="Times New Roman"/>
              <a:cs typeface="Times New Roman"/>
            </a:rPr>
            <a:t>Proportion</a:t>
          </a:r>
          <a:r>
            <a:rPr lang="fr-FR" sz="1000" b="0" i="0" strike="noStrike" baseline="0">
              <a:solidFill>
                <a:srgbClr val="000000"/>
              </a:solidFill>
              <a:latin typeface="Times New Roman"/>
              <a:cs typeface="Times New Roman"/>
            </a:rPr>
            <a:t> of the Total Population </a:t>
          </a:r>
          <a:endParaRPr lang="fr-FR" sz="1000" b="0" i="0" strike="noStrike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0.83275</cdr:x>
      <cdr:y>0.9285</cdr:y>
    </cdr:from>
    <cdr:to>
      <cdr:x>0.99975</cdr:x>
      <cdr:y>1</cdr:y>
    </cdr:to>
    <cdr:sp macro="" textlink="">
      <cdr:nvSpPr>
        <cdr:cNvPr id="819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75605" y="2405558"/>
          <a:ext cx="757162" cy="1852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fr-FR" sz="1000" b="0" i="0" strike="noStrike">
              <a:solidFill>
                <a:srgbClr val="000000"/>
              </a:solidFill>
              <a:latin typeface="Times New Roman"/>
              <a:cs typeface="Times New Roman"/>
            </a:rPr>
            <a:t>Age Class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Contrastingly, the length of growing season spans a lower range than Ghana’s Africa RISING domain, in Southern Mali here from 80 to 180 days.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671BAD3-AABB-4A80-ABB7-225379748CD3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Cowpea is green dot, maize is grey dot</a:t>
            </a:r>
            <a:endParaRPr lang="en-US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A90EF20-0BC3-4B62-BAAB-9A0D9487221A}" type="slidenum">
              <a:rPr lang="en-US" smtClean="0"/>
              <a:pPr eaLnBrk="1" hangingPunct="1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Bold is yield, italic is standard deviation</a:t>
            </a:r>
            <a:endParaRPr lang="en-US" smtClean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4AED551-CE8A-4B62-A980-BEDE5AD64C03}" type="slidenum">
              <a:rPr lang="en-US" smtClean="0"/>
              <a:pPr eaLnBrk="1" hangingPunct="1"/>
              <a:t>23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07C22-1044-4C02-960A-B8C417B28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548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emf"/><Relationship Id="rId5" Type="http://schemas.openxmlformats.org/officeDocument/2006/relationships/image" Target="../media/image21.emf"/><Relationship Id="rId4" Type="http://schemas.openxmlformats.org/officeDocument/2006/relationships/package" Target="../embeddings/Microsoft_Office_Excel_Worksheet2.xlsx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403648" y="1340768"/>
            <a:ext cx="6629400" cy="1143000"/>
          </a:xfrm>
        </p:spPr>
        <p:txBody>
          <a:bodyPr/>
          <a:lstStyle/>
          <a:p>
            <a:r>
              <a:rPr lang="en-US" dirty="0" smtClean="0"/>
              <a:t>Africa Rising – Mali </a:t>
            </a:r>
          </a:p>
          <a:p>
            <a:r>
              <a:rPr lang="en-US" dirty="0" smtClean="0"/>
              <a:t>Year1 (2012)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E. Weltzien, Tom van Mourik, A. Rouamba, Vera Lugutuah, Yah Diakite,  </a:t>
            </a:r>
            <a:r>
              <a:rPr lang="en-US" dirty="0" err="1" smtClean="0"/>
              <a:t>Bougouna</a:t>
            </a:r>
            <a:r>
              <a:rPr lang="en-US" dirty="0" smtClean="0"/>
              <a:t> </a:t>
            </a:r>
            <a:r>
              <a:rPr lang="en-US" dirty="0" err="1" smtClean="0"/>
              <a:t>Sogoba</a:t>
            </a:r>
            <a:r>
              <a:rPr lang="en-US" dirty="0" smtClean="0"/>
              <a:t>, Abdoulaye Diakite, Mamourou Sidibe,  Joachim Binam,  Augustine Ayantunde , Abdou Fall 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276872"/>
            <a:ext cx="7772400" cy="4038600"/>
          </a:xfrm>
        </p:spPr>
        <p:txBody>
          <a:bodyPr/>
          <a:lstStyle/>
          <a:p>
            <a:pPr marL="628650" indent="-514350">
              <a:buAutoNum type="alphaUcPeriod" startAt="2"/>
            </a:pPr>
            <a:r>
              <a:rPr lang="en-GB" dirty="0" smtClean="0"/>
              <a:t>Innovation </a:t>
            </a:r>
            <a:r>
              <a:rPr lang="en-GB" dirty="0"/>
              <a:t>Platform for crop-livestock  </a:t>
            </a:r>
            <a:r>
              <a:rPr lang="en-GB" dirty="0" smtClean="0"/>
              <a:t>         integration</a:t>
            </a:r>
            <a:r>
              <a:rPr lang="en-GB" dirty="0"/>
              <a:t>: </a:t>
            </a:r>
          </a:p>
          <a:p>
            <a:pPr lvl="1"/>
            <a:r>
              <a:rPr lang="en-GB" sz="2000" dirty="0" smtClean="0"/>
              <a:t>Local governments involved, as well as actors along the whole value chain for livestock, and forestry products, landscape scale, NRM issues</a:t>
            </a:r>
          </a:p>
          <a:p>
            <a:pPr lvl="1"/>
            <a:r>
              <a:rPr lang="en-GB" sz="2000" dirty="0" smtClean="0"/>
              <a:t>Opportunities: Addressing land management issues constructively; strengthening negotiation skills of a wide range of partners; local marketing issues considered, fodder availability options from the whole range of land types and for different types of livestock can be researched </a:t>
            </a:r>
          </a:p>
          <a:p>
            <a:pPr lvl="1"/>
            <a:r>
              <a:rPr lang="en-GB" sz="2000" dirty="0" smtClean="0"/>
              <a:t>Sustainability: </a:t>
            </a:r>
            <a:r>
              <a:rPr lang="en-GB" sz="2000" dirty="0"/>
              <a:t>attracting interest from other development </a:t>
            </a:r>
            <a:r>
              <a:rPr lang="en-GB" sz="2000" dirty="0" smtClean="0"/>
              <a:t>actors, </a:t>
            </a:r>
            <a:r>
              <a:rPr lang="en-GB" sz="2000" dirty="0"/>
              <a:t>strengthening negotiation skills of a wide range of partners</a:t>
            </a:r>
            <a:r>
              <a:rPr lang="en-GB" sz="2000" dirty="0" smtClean="0"/>
              <a:t>;</a:t>
            </a:r>
          </a:p>
          <a:p>
            <a:pPr lvl="1"/>
            <a:r>
              <a:rPr lang="en-GB" sz="2000" dirty="0" smtClean="0"/>
              <a:t>Partners: </a:t>
            </a:r>
            <a:r>
              <a:rPr lang="en-GB" sz="2000" dirty="0" err="1" smtClean="0"/>
              <a:t>Mobiom</a:t>
            </a:r>
            <a:r>
              <a:rPr lang="en-GB" sz="2000" dirty="0" smtClean="0"/>
              <a:t>, ILRI, ICRAF  </a:t>
            </a:r>
            <a:endParaRPr lang="en-GB" sz="2000" dirty="0"/>
          </a:p>
          <a:p>
            <a:pPr lvl="1"/>
            <a:endParaRPr lang="en-GB" sz="2000" dirty="0" smtClean="0"/>
          </a:p>
          <a:p>
            <a:pPr marL="628650" indent="-514350">
              <a:buAutoNum type="alphaUcPeriod" startAt="2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552" y="908720"/>
            <a:ext cx="8064896" cy="1143000"/>
          </a:xfrm>
        </p:spPr>
        <p:txBody>
          <a:bodyPr/>
          <a:lstStyle/>
          <a:p>
            <a:pPr algn="ctr"/>
            <a:r>
              <a:rPr lang="en-GB" sz="3600" dirty="0"/>
              <a:t>1. Entry points for participatory research on SI with multiple </a:t>
            </a:r>
            <a:r>
              <a:rPr lang="en-GB" sz="3600" dirty="0" smtClean="0"/>
              <a:t>partners (2)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13893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dirty="0" smtClean="0"/>
              <a:t>3. Community Health </a:t>
            </a:r>
            <a:r>
              <a:rPr lang="en-GB" dirty="0" err="1" smtClean="0"/>
              <a:t>Centers</a:t>
            </a:r>
            <a:r>
              <a:rPr lang="en-GB" dirty="0" smtClean="0"/>
              <a:t> to facilitate work with women’s groups</a:t>
            </a:r>
          </a:p>
          <a:p>
            <a:r>
              <a:rPr lang="en-GB" sz="2000" dirty="0" smtClean="0"/>
              <a:t>Health with support for treating malnourished children; they have a responsibility for providing preventive care and advice</a:t>
            </a:r>
          </a:p>
          <a:p>
            <a:r>
              <a:rPr lang="en-GB" sz="2000" dirty="0" smtClean="0"/>
              <a:t>Opportunity: Supporting health </a:t>
            </a:r>
            <a:r>
              <a:rPr lang="en-GB" sz="2000" dirty="0" err="1" smtClean="0"/>
              <a:t>centers</a:t>
            </a:r>
            <a:r>
              <a:rPr lang="en-GB" sz="2000" dirty="0" smtClean="0"/>
              <a:t> with advice to prevent malnutrition, a wide diversity of crops, including vegetables and trees are adapted to the ecology</a:t>
            </a:r>
          </a:p>
          <a:p>
            <a:r>
              <a:rPr lang="en-GB" sz="2000" dirty="0" smtClean="0"/>
              <a:t>Sustainability: TOT with women’s groups, producing visuals as training material, joining training on nutrition with cooking lessons and crop production</a:t>
            </a:r>
          </a:p>
          <a:p>
            <a:r>
              <a:rPr lang="en-GB" sz="2000" dirty="0" smtClean="0"/>
              <a:t>Partners: AMEDD, ICRISAT. AVRDC, ICRAF</a:t>
            </a:r>
            <a:endParaRPr lang="en-GB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219256" cy="1143000"/>
          </a:xfrm>
        </p:spPr>
        <p:txBody>
          <a:bodyPr/>
          <a:lstStyle/>
          <a:p>
            <a:r>
              <a:rPr lang="en-GB" sz="3600" dirty="0" smtClean="0"/>
              <a:t>1. Entry points for participatory research on SI with multiple partners (3)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102585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Each entry point provides a framework for collaboration with target communities with a specific purpose</a:t>
            </a:r>
          </a:p>
          <a:p>
            <a:r>
              <a:rPr lang="en-GB" dirty="0" smtClean="0"/>
              <a:t>Each entry point ensures that the research activities generate benefits for participating farmers from year 1 </a:t>
            </a:r>
          </a:p>
          <a:p>
            <a:r>
              <a:rPr lang="en-GB" dirty="0" smtClean="0"/>
              <a:t>Creating opportunities for immediate impacts</a:t>
            </a:r>
          </a:p>
          <a:p>
            <a:r>
              <a:rPr lang="en-GB" dirty="0" smtClean="0"/>
              <a:t>Entry points could be compared and sequenced for studying specific outcomes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1. Entry Points for participatory research an SI with multiple partners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26404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2. Characterization of target zone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31607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459" name="Content Placeholder 11" descr="AR_V007_QW_VIL_SEC_MeanLGP_annot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721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305800" cy="1143000"/>
          </a:xfrm>
        </p:spPr>
        <p:txBody>
          <a:bodyPr/>
          <a:lstStyle/>
          <a:p>
            <a:r>
              <a:rPr lang="fr-FR" sz="3600" b="1" dirty="0"/>
              <a:t>Population </a:t>
            </a:r>
            <a:r>
              <a:rPr lang="fr-FR" sz="3600" b="1" dirty="0" err="1"/>
              <a:t>pyramid</a:t>
            </a:r>
            <a:r>
              <a:rPr lang="fr-FR" sz="3600" b="1" dirty="0"/>
              <a:t> of </a:t>
            </a:r>
            <a:r>
              <a:rPr lang="fr-FR" sz="3600" b="1" dirty="0" err="1"/>
              <a:t>Garalo</a:t>
            </a:r>
            <a:r>
              <a:rPr lang="fr-FR" sz="3600" b="1" dirty="0"/>
              <a:t> “commune” in Koutiala in 2009/2010</a:t>
            </a:r>
            <a:endParaRPr lang="en-GB" sz="3600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9145227"/>
              </p:ext>
            </p:extLst>
          </p:nvPr>
        </p:nvGraphicFramePr>
        <p:xfrm>
          <a:off x="881788" y="2607736"/>
          <a:ext cx="6814412" cy="394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047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sz="3200" b="1" dirty="0"/>
              <a:t>Principal Sources of household income in </a:t>
            </a:r>
            <a:r>
              <a:rPr lang="en-US" sz="3200" b="1" dirty="0" err="1"/>
              <a:t>Koutiala</a:t>
            </a:r>
            <a:r>
              <a:rPr lang="en-US" sz="3200" b="1" dirty="0"/>
              <a:t> and </a:t>
            </a:r>
            <a:r>
              <a:rPr lang="en-US" sz="3200" b="1" dirty="0" err="1" smtClean="0"/>
              <a:t>Bougouni</a:t>
            </a:r>
            <a:r>
              <a:rPr lang="en-US" sz="3200" b="1" dirty="0" smtClean="0"/>
              <a:t> (% of households )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7312055"/>
              </p:ext>
            </p:extLst>
          </p:nvPr>
        </p:nvGraphicFramePr>
        <p:xfrm>
          <a:off x="533400" y="2209800"/>
          <a:ext cx="7620000" cy="4590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0000"/>
                <a:gridCol w="2540000"/>
                <a:gridCol w="2540000"/>
              </a:tblGrid>
              <a:tr h="753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Income source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Koutiala</a:t>
                      </a:r>
                      <a:r>
                        <a:rPr lang="en-US" sz="1200" dirty="0">
                          <a:effectLst/>
                        </a:rPr>
                        <a:t> (% of household interviewed)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Bougouni</a:t>
                      </a:r>
                      <a:r>
                        <a:rPr lang="en-US" sz="1200" dirty="0">
                          <a:effectLst/>
                        </a:rPr>
                        <a:t> (% of household interviewed)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0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Sale of </a:t>
                      </a:r>
                      <a:r>
                        <a:rPr lang="en-US" sz="2400" dirty="0" smtClean="0">
                          <a:effectLst/>
                        </a:rPr>
                        <a:t>crops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60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65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3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Sale of </a:t>
                      </a:r>
                      <a:r>
                        <a:rPr lang="en-US" sz="2400" dirty="0" smtClean="0">
                          <a:effectLst/>
                        </a:rPr>
                        <a:t>animals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18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11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2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Off-farm activities </a:t>
                      </a:r>
                      <a:r>
                        <a:rPr lang="en-US" sz="1200" dirty="0">
                          <a:effectLst/>
                        </a:rPr>
                        <a:t>(small-scale commerce, remittances, salaried work)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15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10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Vegetable</a:t>
                      </a:r>
                      <a:r>
                        <a:rPr lang="en-US" sz="1200" dirty="0">
                          <a:effectLst/>
                        </a:rPr>
                        <a:t> production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5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Forest</a:t>
                      </a:r>
                      <a:r>
                        <a:rPr lang="en-US" sz="1200" dirty="0">
                          <a:effectLst/>
                        </a:rPr>
                        <a:t> products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2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9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Others (e.g. fishing)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0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3</a:t>
                      </a:r>
                      <a:endParaRPr lang="en-GB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083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r>
              <a:rPr lang="en-US" sz="2800" b="1" dirty="0"/>
              <a:t>Use of crop produced by the households in </a:t>
            </a:r>
            <a:r>
              <a:rPr lang="en-US" sz="2800" b="1" dirty="0" err="1"/>
              <a:t>Koutiala</a:t>
            </a:r>
            <a:r>
              <a:rPr lang="en-US" sz="2800" b="1" dirty="0"/>
              <a:t> and </a:t>
            </a:r>
            <a:r>
              <a:rPr lang="en-US" sz="2800" b="1" dirty="0" err="1" smtClean="0"/>
              <a:t>Bougouni</a:t>
            </a:r>
            <a:r>
              <a:rPr lang="en-US" sz="2800" b="1" dirty="0" smtClean="0"/>
              <a:t> in 2011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4775053"/>
              </p:ext>
            </p:extLst>
          </p:nvPr>
        </p:nvGraphicFramePr>
        <p:xfrm>
          <a:off x="838198" y="2514600"/>
          <a:ext cx="7239002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402"/>
                <a:gridCol w="1447800"/>
                <a:gridCol w="1371600"/>
                <a:gridCol w="1295400"/>
                <a:gridCol w="1447800"/>
              </a:tblGrid>
              <a:tr h="38621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Crop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Household </a:t>
                      </a:r>
                      <a:r>
                        <a:rPr lang="en-US" sz="2400" dirty="0" smtClean="0">
                          <a:effectLst/>
                        </a:rPr>
                        <a:t>consumption (%)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Sale (%)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57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/>
                        </a:rPr>
                        <a:t>Koutiala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Bougouni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/>
                        </a:rPr>
                        <a:t>Koutiala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/>
                        </a:rPr>
                        <a:t>Bougouni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Millet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79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75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12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23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Maize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76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72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16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22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Sorghum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77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77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14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16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Rice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75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60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20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29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Cotton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9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0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91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100</a:t>
                      </a:r>
                      <a:endParaRPr lang="en-GB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Groundnut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49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41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40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52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Cowpea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84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55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16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40</a:t>
                      </a:r>
                      <a:endParaRPr lang="en-GB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885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514600"/>
            <a:ext cx="8534400" cy="4038600"/>
          </a:xfrm>
        </p:spPr>
        <p:txBody>
          <a:bodyPr/>
          <a:lstStyle/>
          <a:p>
            <a:pPr lvl="0"/>
            <a:r>
              <a:rPr lang="en-US" dirty="0"/>
              <a:t>A</a:t>
            </a:r>
            <a:r>
              <a:rPr lang="en-US" dirty="0" smtClean="0"/>
              <a:t>ccess </a:t>
            </a:r>
            <a:r>
              <a:rPr lang="en-US" dirty="0"/>
              <a:t>to </a:t>
            </a:r>
            <a:r>
              <a:rPr lang="en-US" dirty="0" smtClean="0"/>
              <a:t>agricultural </a:t>
            </a:r>
            <a:r>
              <a:rPr lang="en-US" dirty="0"/>
              <a:t>implements and </a:t>
            </a:r>
            <a:r>
              <a:rPr lang="en-US" dirty="0" smtClean="0"/>
              <a:t>inputs, credit</a:t>
            </a:r>
            <a:endParaRPr lang="en-GB" dirty="0"/>
          </a:p>
          <a:p>
            <a:pPr lvl="0"/>
            <a:r>
              <a:rPr lang="en-US" dirty="0"/>
              <a:t>Risk </a:t>
            </a:r>
            <a:r>
              <a:rPr lang="en-US" dirty="0" smtClean="0"/>
              <a:t>mitigation to </a:t>
            </a:r>
            <a:r>
              <a:rPr lang="en-US" dirty="0"/>
              <a:t>cope with climate </a:t>
            </a:r>
            <a:r>
              <a:rPr lang="en-US" dirty="0" smtClean="0"/>
              <a:t>variability</a:t>
            </a:r>
            <a:r>
              <a:rPr lang="en-US" dirty="0"/>
              <a:t>, and market shocks </a:t>
            </a:r>
            <a:endParaRPr lang="en-US" dirty="0" smtClean="0"/>
          </a:p>
          <a:p>
            <a:pPr lvl="0"/>
            <a:r>
              <a:rPr lang="en-US" dirty="0" smtClean="0"/>
              <a:t>Information </a:t>
            </a:r>
            <a:r>
              <a:rPr lang="en-US" dirty="0"/>
              <a:t>systems and training on improved </a:t>
            </a:r>
            <a:r>
              <a:rPr lang="en-US" dirty="0" smtClean="0"/>
              <a:t> agronomy, quality control of drugs and pesticides </a:t>
            </a:r>
          </a:p>
          <a:p>
            <a:pPr lvl="0"/>
            <a:r>
              <a:rPr lang="en-US" dirty="0" smtClean="0"/>
              <a:t>Value addition particularly </a:t>
            </a:r>
            <a:r>
              <a:rPr lang="en-US" dirty="0"/>
              <a:t>cereals </a:t>
            </a:r>
            <a:endParaRPr lang="en-US" dirty="0" smtClean="0"/>
          </a:p>
          <a:p>
            <a:pPr marL="114300" lvl="0" indent="0">
              <a:buNone/>
            </a:pPr>
            <a:r>
              <a:rPr lang="en-US" dirty="0"/>
              <a:t> </a:t>
            </a:r>
            <a:r>
              <a:rPr lang="en-US" dirty="0" smtClean="0"/>
              <a:t>   and livestock value chains</a:t>
            </a:r>
          </a:p>
          <a:p>
            <a:pPr lvl="0"/>
            <a:r>
              <a:rPr lang="en-US" dirty="0"/>
              <a:t>Adequate feed for traction animals </a:t>
            </a:r>
            <a:endParaRPr lang="en-GB" dirty="0"/>
          </a:p>
          <a:p>
            <a:pPr marL="114300" lv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1143000"/>
          </a:xfrm>
        </p:spPr>
        <p:txBody>
          <a:bodyPr/>
          <a:lstStyle/>
          <a:p>
            <a:pPr algn="ctr"/>
            <a:r>
              <a:rPr lang="en-GB" sz="4000" dirty="0" smtClean="0"/>
              <a:t>Key issues for Sustainable Intensification from survey results </a:t>
            </a:r>
            <a:endParaRPr lang="en-GB" sz="4000" dirty="0"/>
          </a:p>
        </p:txBody>
      </p:sp>
      <p:pic>
        <p:nvPicPr>
          <p:cNvPr id="4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876800"/>
            <a:ext cx="2965704" cy="196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443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33656" cy="936103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fr-FR" sz="3600" b="1" dirty="0" err="1" smtClean="0"/>
              <a:t>Farm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typology</a:t>
            </a:r>
            <a:r>
              <a:rPr lang="fr-FR" sz="3600" b="1" dirty="0" smtClean="0"/>
              <a:t> : </a:t>
            </a:r>
            <a:r>
              <a:rPr lang="fr-FR" sz="3600" b="1" dirty="0" err="1" smtClean="0"/>
              <a:t>establisment</a:t>
            </a:r>
            <a:r>
              <a:rPr lang="fr-FR" sz="3600" b="1" dirty="0" smtClean="0"/>
              <a:t> (1/2)</a:t>
            </a:r>
            <a:endParaRPr lang="en-US" sz="36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6093295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3200" dirty="0" smtClean="0"/>
              <a:t>IER SEP </a:t>
            </a:r>
            <a:r>
              <a:rPr lang="fr-FR" sz="3200" dirty="0" err="1" smtClean="0"/>
              <a:t>dataset</a:t>
            </a:r>
            <a:r>
              <a:rPr lang="fr-FR" sz="3200" dirty="0" smtClean="0"/>
              <a:t> : 30 </a:t>
            </a:r>
            <a:r>
              <a:rPr lang="fr-FR" sz="3200" dirty="0" err="1" smtClean="0"/>
              <a:t>farms</a:t>
            </a:r>
            <a:r>
              <a:rPr lang="fr-FR" sz="3200" dirty="0" smtClean="0"/>
              <a:t> of 3 village of the Koutiala area </a:t>
            </a:r>
            <a:r>
              <a:rPr lang="fr-FR" sz="3200" dirty="0" err="1" smtClean="0"/>
              <a:t>monitored</a:t>
            </a:r>
            <a:r>
              <a:rPr lang="fr-FR" sz="3200" dirty="0" smtClean="0"/>
              <a:t> </a:t>
            </a:r>
            <a:r>
              <a:rPr lang="fr-FR" sz="3200" dirty="0" err="1" smtClean="0"/>
              <a:t>from</a:t>
            </a:r>
            <a:r>
              <a:rPr lang="fr-FR" sz="3200" dirty="0" smtClean="0"/>
              <a:t> 1994 to 2011 on structural </a:t>
            </a:r>
            <a:r>
              <a:rPr lang="fr-FR" sz="3200" dirty="0" err="1" smtClean="0"/>
              <a:t>characteristics</a:t>
            </a:r>
            <a:r>
              <a:rPr lang="fr-FR" sz="3200" dirty="0" smtClean="0"/>
              <a:t> (</a:t>
            </a:r>
            <a:r>
              <a:rPr lang="fr-FR" sz="3200" dirty="0" err="1" smtClean="0"/>
              <a:t>household</a:t>
            </a:r>
            <a:r>
              <a:rPr lang="fr-FR" sz="3200" dirty="0" smtClean="0"/>
              <a:t> composition, </a:t>
            </a:r>
            <a:r>
              <a:rPr lang="fr-FR" sz="3200" dirty="0" err="1" smtClean="0"/>
              <a:t>assets</a:t>
            </a:r>
            <a:r>
              <a:rPr lang="fr-FR" sz="3200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fr-FR" sz="2800" dirty="0" smtClean="0"/>
              <a:t>Cluster </a:t>
            </a:r>
            <a:r>
              <a:rPr lang="fr-FR" sz="2800" dirty="0" err="1" smtClean="0"/>
              <a:t>Analysis</a:t>
            </a:r>
            <a:r>
              <a:rPr lang="fr-FR" sz="2800" dirty="0" smtClean="0"/>
              <a:t> </a:t>
            </a:r>
            <a:r>
              <a:rPr lang="fr-FR" sz="2400" dirty="0" smtClean="0"/>
              <a:t>on 6 </a:t>
            </a:r>
            <a:r>
              <a:rPr lang="fr-FR" sz="2400" dirty="0" err="1" smtClean="0"/>
              <a:t>parameters</a:t>
            </a:r>
            <a:r>
              <a:rPr lang="fr-FR" sz="2400" dirty="0" smtClean="0"/>
              <a:t> : </a:t>
            </a:r>
            <a:r>
              <a:rPr lang="fr-FR" sz="2400" dirty="0" err="1" smtClean="0"/>
              <a:t>Cropland</a:t>
            </a:r>
            <a:r>
              <a:rPr lang="fr-FR" sz="2400" dirty="0" smtClean="0"/>
              <a:t> size, </a:t>
            </a:r>
            <a:r>
              <a:rPr lang="fr-FR" sz="2400" dirty="0" err="1" smtClean="0"/>
              <a:t>number</a:t>
            </a:r>
            <a:r>
              <a:rPr lang="fr-FR" sz="2400" dirty="0" smtClean="0"/>
              <a:t> of </a:t>
            </a:r>
            <a:r>
              <a:rPr lang="fr-FR" sz="2400" dirty="0" err="1" smtClean="0"/>
              <a:t>workers</a:t>
            </a:r>
            <a:r>
              <a:rPr lang="fr-FR" sz="2400" dirty="0" smtClean="0"/>
              <a:t>, </a:t>
            </a:r>
            <a:r>
              <a:rPr lang="fr-FR" sz="2400" dirty="0" err="1" smtClean="0"/>
              <a:t>Household</a:t>
            </a:r>
            <a:r>
              <a:rPr lang="fr-FR" sz="2400" dirty="0" smtClean="0"/>
              <a:t> total size, TLU, </a:t>
            </a:r>
            <a:r>
              <a:rPr lang="fr-FR" sz="2400" dirty="0" err="1" smtClean="0"/>
              <a:t>Oxen</a:t>
            </a:r>
            <a:r>
              <a:rPr lang="fr-FR" sz="2400" dirty="0" smtClean="0"/>
              <a:t>, </a:t>
            </a:r>
            <a:r>
              <a:rPr lang="fr-FR" sz="2400" dirty="0" err="1" smtClean="0"/>
              <a:t>Draught</a:t>
            </a:r>
            <a:r>
              <a:rPr lang="fr-FR" sz="2400" dirty="0" smtClean="0"/>
              <a:t> </a:t>
            </a:r>
            <a:r>
              <a:rPr lang="fr-FR" sz="2400" dirty="0" err="1" smtClean="0"/>
              <a:t>tools</a:t>
            </a:r>
            <a:endParaRPr lang="fr-FR" sz="2400" dirty="0" smtClean="0"/>
          </a:p>
          <a:p>
            <a:pPr eaLnBrk="1" hangingPunct="1">
              <a:lnSpc>
                <a:spcPct val="90000"/>
              </a:lnSpc>
            </a:pPr>
            <a:endParaRPr lang="fr-FR" sz="2400" dirty="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à"/>
            </a:pPr>
            <a:r>
              <a:rPr lang="fr-FR" sz="2800" dirty="0" smtClean="0">
                <a:sym typeface="Wingdings" pitchFamily="2" charset="2"/>
              </a:rPr>
              <a:t>4 </a:t>
            </a:r>
            <a:r>
              <a:rPr lang="fr-FR" sz="2800" dirty="0" err="1" smtClean="0">
                <a:sym typeface="Wingdings" pitchFamily="2" charset="2"/>
              </a:rPr>
              <a:t>Farm</a:t>
            </a:r>
            <a:r>
              <a:rPr lang="fr-FR" sz="2800" dirty="0" smtClean="0">
                <a:sym typeface="Wingdings" pitchFamily="2" charset="2"/>
              </a:rPr>
              <a:t> types  : </a:t>
            </a:r>
            <a:endParaRPr lang="en-US" sz="2800" dirty="0" smtClean="0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357188" y="4572000"/>
            <a:ext cx="80327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2400"/>
              <a:t> Big mixed farms with large herds, 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2400"/>
              <a:t> Big mixed farms with medium herds, 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2400"/>
              <a:t> Medium mixed farms, 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fr-FR" sz="2400"/>
              <a:t>small farms with very small herds</a:t>
            </a:r>
            <a:endParaRPr lang="en-US" sz="2400"/>
          </a:p>
        </p:txBody>
      </p:sp>
      <p:grpSp>
        <p:nvGrpSpPr>
          <p:cNvPr id="3077" name="Groupe 16"/>
          <p:cNvGrpSpPr>
            <a:grpSpLocks/>
          </p:cNvGrpSpPr>
          <p:nvPr/>
        </p:nvGrpSpPr>
        <p:grpSpPr bwMode="auto">
          <a:xfrm>
            <a:off x="5715000" y="4286250"/>
            <a:ext cx="3135313" cy="1214438"/>
            <a:chOff x="5786446" y="3929066"/>
            <a:chExt cx="3135335" cy="1214446"/>
          </a:xfrm>
        </p:grpSpPr>
        <p:pic>
          <p:nvPicPr>
            <p:cNvPr id="3081" name="Picture 7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7999"/>
            <a:stretch>
              <a:fillRect/>
            </a:stretch>
          </p:blipFill>
          <p:spPr bwMode="auto">
            <a:xfrm>
              <a:off x="5786446" y="3929066"/>
              <a:ext cx="2841169" cy="6429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2" name="Picture 7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6611"/>
            <a:stretch>
              <a:fillRect/>
            </a:stretch>
          </p:blipFill>
          <p:spPr bwMode="auto">
            <a:xfrm>
              <a:off x="6143637" y="4572008"/>
              <a:ext cx="2778144" cy="5715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78" name="Groupe 17"/>
          <p:cNvGrpSpPr>
            <a:grpSpLocks/>
          </p:cNvGrpSpPr>
          <p:nvPr/>
        </p:nvGrpSpPr>
        <p:grpSpPr bwMode="auto">
          <a:xfrm>
            <a:off x="5572125" y="6072188"/>
            <a:ext cx="1146175" cy="592137"/>
            <a:chOff x="5357818" y="6072206"/>
            <a:chExt cx="1146181" cy="592138"/>
          </a:xfrm>
        </p:grpSpPr>
        <p:pic>
          <p:nvPicPr>
            <p:cNvPr id="3079" name="Picture 8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7818" y="6072206"/>
              <a:ext cx="720725" cy="59213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3636" y="6429396"/>
              <a:ext cx="360363" cy="22542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90702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Key events</a:t>
            </a:r>
          </a:p>
          <a:p>
            <a:r>
              <a:rPr lang="en-US" dirty="0" smtClean="0"/>
              <a:t>Implementing Partners</a:t>
            </a:r>
          </a:p>
          <a:p>
            <a:r>
              <a:rPr lang="en-US" dirty="0" smtClean="0"/>
              <a:t>Research Approach</a:t>
            </a:r>
          </a:p>
          <a:p>
            <a:r>
              <a:rPr lang="en-US" dirty="0" smtClean="0"/>
              <a:t>Key Research questions, Results and Outputs</a:t>
            </a:r>
          </a:p>
          <a:p>
            <a:r>
              <a:rPr lang="en-US" dirty="0" smtClean="0"/>
              <a:t>Conclusions and Outlook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6864" y="-387424"/>
            <a:ext cx="9144000" cy="13144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fr-FR" sz="3600" b="1" dirty="0" smtClean="0"/>
              <a:t/>
            </a:r>
            <a:br>
              <a:rPr lang="fr-FR" sz="3600" b="1" dirty="0" smtClean="0"/>
            </a:br>
            <a:r>
              <a:rPr lang="fr-FR" sz="3600" b="1" dirty="0" err="1" smtClean="0"/>
              <a:t>Farm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typology</a:t>
            </a:r>
            <a:r>
              <a:rPr lang="fr-FR" sz="3600" b="1" dirty="0" smtClean="0"/>
              <a:t> : </a:t>
            </a:r>
            <a:r>
              <a:rPr lang="fr-FR" sz="3600" b="1" dirty="0" err="1" smtClean="0"/>
              <a:t>Farmers</a:t>
            </a:r>
            <a:r>
              <a:rPr lang="fr-FR" sz="3600" b="1" dirty="0" smtClean="0"/>
              <a:t>’ feedback (2/2)</a:t>
            </a:r>
            <a:endParaRPr lang="en-US" sz="3600" b="1" dirty="0" smtClean="0"/>
          </a:p>
        </p:txBody>
      </p:sp>
      <p:pic>
        <p:nvPicPr>
          <p:cNvPr id="4099" name="Picture 5" descr="farmers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38" y="4786313"/>
            <a:ext cx="19050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" y="740394"/>
            <a:ext cx="6686550" cy="61176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fr-FR" sz="2400" kern="0" dirty="0" smtClean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fr-FR" sz="2400" kern="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fr-FR" sz="2400" kern="0" dirty="0" err="1" smtClean="0">
                <a:latin typeface="+mn-lt"/>
                <a:cs typeface="+mn-cs"/>
              </a:rPr>
              <a:t>Presentation</a:t>
            </a:r>
            <a:r>
              <a:rPr lang="fr-FR" sz="2400" kern="0" dirty="0" smtClean="0">
                <a:latin typeface="+mn-lt"/>
                <a:cs typeface="+mn-cs"/>
              </a:rPr>
              <a:t> </a:t>
            </a:r>
            <a:r>
              <a:rPr lang="fr-FR" sz="2400" kern="0" dirty="0">
                <a:latin typeface="+mn-lt"/>
                <a:cs typeface="+mn-cs"/>
              </a:rPr>
              <a:t>of the </a:t>
            </a:r>
            <a:r>
              <a:rPr lang="fr-FR" sz="2400" kern="0" dirty="0" err="1">
                <a:latin typeface="+mn-lt"/>
                <a:cs typeface="+mn-cs"/>
              </a:rPr>
              <a:t>typology</a:t>
            </a:r>
            <a:r>
              <a:rPr lang="fr-FR" sz="2400" kern="0" dirty="0">
                <a:latin typeface="+mn-lt"/>
                <a:cs typeface="+mn-cs"/>
              </a:rPr>
              <a:t> to a group of 23 </a:t>
            </a:r>
            <a:r>
              <a:rPr lang="fr-FR" sz="2400" kern="0" dirty="0" err="1">
                <a:latin typeface="+mn-lt"/>
                <a:cs typeface="+mn-cs"/>
              </a:rPr>
              <a:t>farmers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involved</a:t>
            </a:r>
            <a:r>
              <a:rPr lang="fr-FR" sz="2400" kern="0" dirty="0">
                <a:latin typeface="+mn-lt"/>
                <a:cs typeface="+mn-cs"/>
              </a:rPr>
              <a:t> in </a:t>
            </a:r>
            <a:r>
              <a:rPr lang="fr-FR" sz="2400" kern="0" dirty="0" err="1">
                <a:latin typeface="+mn-lt"/>
                <a:cs typeface="+mn-cs"/>
              </a:rPr>
              <a:t>Icrisat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activities</a:t>
            </a:r>
            <a:r>
              <a:rPr lang="fr-FR" sz="2400" kern="0" dirty="0">
                <a:latin typeface="+mn-lt"/>
                <a:cs typeface="+mn-cs"/>
              </a:rPr>
              <a:t>. </a:t>
            </a:r>
            <a:r>
              <a:rPr lang="fr-FR" sz="2400" kern="0" dirty="0" err="1">
                <a:latin typeface="+mn-lt"/>
                <a:cs typeface="+mn-cs"/>
              </a:rPr>
              <a:t>Each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farmer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can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recognize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himself</a:t>
            </a:r>
            <a:r>
              <a:rPr lang="fr-FR" sz="2400" kern="0" dirty="0">
                <a:latin typeface="+mn-lt"/>
                <a:cs typeface="+mn-cs"/>
              </a:rPr>
              <a:t> in a type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fr-FR" sz="2400" kern="0" dirty="0" err="1">
                <a:latin typeface="+mn-lt"/>
                <a:cs typeface="+mn-cs"/>
              </a:rPr>
              <a:t>Farmers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recognize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strategies</a:t>
            </a:r>
            <a:r>
              <a:rPr lang="fr-FR" sz="2400" kern="0" dirty="0">
                <a:latin typeface="+mn-lt"/>
                <a:cs typeface="+mn-cs"/>
              </a:rPr>
              <a:t> to move ‘up’ to a type of </a:t>
            </a:r>
            <a:r>
              <a:rPr lang="fr-FR" sz="2400" kern="0" dirty="0" err="1">
                <a:latin typeface="+mn-lt"/>
                <a:cs typeface="+mn-cs"/>
              </a:rPr>
              <a:t>better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resource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endowment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smtClean="0">
                <a:latin typeface="+mn-lt"/>
                <a:cs typeface="+mn-cs"/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fr-FR" sz="2400" kern="0" dirty="0">
              <a:latin typeface="+mn-lt"/>
              <a:cs typeface="+mn-cs"/>
            </a:endParaRPr>
          </a:p>
          <a:p>
            <a:pPr marL="1371600" lvl="2" indent="-457200">
              <a:lnSpc>
                <a:spcPct val="8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fr-FR" sz="2400" kern="0" dirty="0" err="1">
                <a:latin typeface="+mn-lt"/>
                <a:cs typeface="+mn-cs"/>
              </a:rPr>
              <a:t>Crop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livestock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integration</a:t>
            </a:r>
            <a:r>
              <a:rPr lang="fr-FR" sz="2400" kern="0" dirty="0">
                <a:latin typeface="+mn-lt"/>
                <a:cs typeface="+mn-cs"/>
              </a:rPr>
              <a:t> and </a:t>
            </a:r>
            <a:r>
              <a:rPr lang="fr-FR" sz="2400" kern="0" dirty="0" err="1">
                <a:latin typeface="+mn-lt"/>
                <a:cs typeface="+mn-cs"/>
              </a:rPr>
              <a:t>better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soil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fertility</a:t>
            </a:r>
            <a:r>
              <a:rPr lang="fr-FR" sz="2400" kern="0" dirty="0">
                <a:latin typeface="+mn-lt"/>
                <a:cs typeface="+mn-cs"/>
              </a:rPr>
              <a:t> management</a:t>
            </a:r>
          </a:p>
          <a:p>
            <a:pPr marL="1371600" lvl="2" indent="-457200">
              <a:lnSpc>
                <a:spcPct val="8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fr-FR" sz="2400" kern="0" dirty="0">
                <a:latin typeface="+mn-lt"/>
                <a:cs typeface="+mn-cs"/>
              </a:rPr>
              <a:t>M</a:t>
            </a:r>
            <a:r>
              <a:rPr lang="fr-FR" sz="2400" kern="0" dirty="0" err="1">
                <a:latin typeface="+mn-lt"/>
                <a:cs typeface="+mn-cs"/>
              </a:rPr>
              <a:t>anagement</a:t>
            </a:r>
            <a:r>
              <a:rPr lang="fr-FR" sz="2400" kern="0" dirty="0">
                <a:latin typeface="+mn-lt"/>
                <a:cs typeface="+mn-cs"/>
              </a:rPr>
              <a:t> of </a:t>
            </a:r>
            <a:r>
              <a:rPr lang="fr-FR" sz="2400" kern="0" dirty="0" err="1">
                <a:latin typeface="+mn-lt"/>
                <a:cs typeface="+mn-cs"/>
              </a:rPr>
              <a:t>working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calendars</a:t>
            </a:r>
            <a:r>
              <a:rPr lang="fr-FR" sz="2400" kern="0" dirty="0">
                <a:latin typeface="+mn-lt"/>
                <a:cs typeface="+mn-cs"/>
              </a:rPr>
              <a:t>, Agreement </a:t>
            </a:r>
            <a:r>
              <a:rPr lang="fr-FR" sz="2400" kern="0" dirty="0" err="1">
                <a:latin typeface="+mn-lt"/>
                <a:cs typeface="+mn-cs"/>
              </a:rPr>
              <a:t>between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family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members</a:t>
            </a:r>
            <a:r>
              <a:rPr lang="fr-FR" sz="2400" kern="0" dirty="0">
                <a:latin typeface="+mn-lt"/>
                <a:cs typeface="+mn-cs"/>
              </a:rPr>
              <a:t> on </a:t>
            </a:r>
            <a:r>
              <a:rPr lang="fr-FR" sz="2400" kern="0" dirty="0" err="1">
                <a:latin typeface="+mn-lt"/>
                <a:cs typeface="+mn-cs"/>
              </a:rPr>
              <a:t>activities</a:t>
            </a:r>
            <a:r>
              <a:rPr lang="fr-FR" sz="2400" kern="0" dirty="0">
                <a:latin typeface="+mn-lt"/>
                <a:cs typeface="+mn-cs"/>
              </a:rPr>
              <a:t> and </a:t>
            </a:r>
            <a:r>
              <a:rPr lang="fr-FR" sz="2400" kern="0" dirty="0" err="1">
                <a:latin typeface="+mn-lt"/>
                <a:cs typeface="+mn-cs"/>
              </a:rPr>
              <a:t>income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repartition</a:t>
            </a:r>
            <a:endParaRPr lang="fr-FR" sz="2400" kern="0" dirty="0">
              <a:latin typeface="+mn-lt"/>
              <a:cs typeface="+mn-cs"/>
            </a:endParaRPr>
          </a:p>
          <a:p>
            <a:pPr marL="1371600" lvl="2" indent="-457200">
              <a:lnSpc>
                <a:spcPct val="8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fr-FR" sz="2400" kern="0" dirty="0">
                <a:latin typeface="+mn-lt"/>
                <a:cs typeface="+mn-cs"/>
              </a:rPr>
              <a:t>Diversification </a:t>
            </a:r>
            <a:r>
              <a:rPr lang="fr-FR" sz="2400" kern="0" dirty="0" err="1">
                <a:latin typeface="+mn-lt"/>
                <a:cs typeface="+mn-cs"/>
              </a:rPr>
              <a:t>activities</a:t>
            </a:r>
            <a:r>
              <a:rPr lang="fr-FR" sz="2400" kern="0" dirty="0">
                <a:latin typeface="+mn-lt"/>
                <a:cs typeface="+mn-cs"/>
              </a:rPr>
              <a:t> (</a:t>
            </a:r>
            <a:r>
              <a:rPr lang="fr-FR" sz="2400" kern="0" dirty="0" err="1">
                <a:latin typeface="+mn-lt"/>
                <a:cs typeface="+mn-cs"/>
              </a:rPr>
              <a:t>livestock</a:t>
            </a:r>
            <a:r>
              <a:rPr lang="fr-FR" sz="2400" kern="0" dirty="0">
                <a:latin typeface="+mn-lt"/>
                <a:cs typeface="+mn-cs"/>
              </a:rPr>
              <a:t> </a:t>
            </a:r>
            <a:r>
              <a:rPr lang="fr-FR" sz="2400" kern="0" dirty="0" err="1">
                <a:latin typeface="+mn-lt"/>
                <a:cs typeface="+mn-cs"/>
              </a:rPr>
              <a:t>fattening</a:t>
            </a:r>
            <a:r>
              <a:rPr lang="fr-FR" sz="2400" kern="0" dirty="0">
                <a:latin typeface="+mn-lt"/>
                <a:cs typeface="+mn-cs"/>
              </a:rPr>
              <a:t>, </a:t>
            </a:r>
            <a:r>
              <a:rPr lang="fr-FR" sz="2400" kern="0" dirty="0" err="1">
                <a:latin typeface="+mn-lt"/>
                <a:cs typeface="+mn-cs"/>
              </a:rPr>
              <a:t>vegetables</a:t>
            </a:r>
            <a:r>
              <a:rPr lang="fr-FR" sz="2400" kern="0" dirty="0">
                <a:latin typeface="+mn-lt"/>
                <a:cs typeface="+mn-cs"/>
              </a:rPr>
              <a:t>, banana plantation, </a:t>
            </a:r>
            <a:r>
              <a:rPr lang="fr-FR" sz="2400" kern="0" dirty="0" err="1">
                <a:latin typeface="+mn-lt"/>
                <a:cs typeface="+mn-cs"/>
              </a:rPr>
              <a:t>activities</a:t>
            </a:r>
            <a:r>
              <a:rPr lang="fr-FR" sz="2400" kern="0" dirty="0">
                <a:latin typeface="+mn-lt"/>
                <a:cs typeface="+mn-cs"/>
              </a:rPr>
              <a:t> out of agriculture) </a:t>
            </a:r>
          </a:p>
          <a:p>
            <a:pPr marL="1257300" lvl="2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fr-FR" sz="2400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fr-FR" sz="2400" kern="0" dirty="0">
              <a:latin typeface="+mn-lt"/>
              <a:cs typeface="+mn-cs"/>
            </a:endParaRPr>
          </a:p>
        </p:txBody>
      </p:sp>
      <p:pic>
        <p:nvPicPr>
          <p:cNvPr id="4101" name="Picture 4" descr="farmers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928938"/>
            <a:ext cx="2001838" cy="150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102" name="Group 9"/>
          <p:cNvGrpSpPr>
            <a:grpSpLocks/>
          </p:cNvGrpSpPr>
          <p:nvPr/>
        </p:nvGrpSpPr>
        <p:grpSpPr bwMode="auto">
          <a:xfrm>
            <a:off x="6858000" y="1428750"/>
            <a:ext cx="1928813" cy="1214438"/>
            <a:chOff x="340" y="572"/>
            <a:chExt cx="4990" cy="3633"/>
          </a:xfrm>
        </p:grpSpPr>
        <p:pic>
          <p:nvPicPr>
            <p:cNvPr id="4103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572"/>
              <a:ext cx="2450" cy="17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572"/>
              <a:ext cx="2450" cy="1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5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87"/>
              <a:ext cx="2359" cy="17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6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2387"/>
              <a:ext cx="2132" cy="18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79362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95536" y="1484784"/>
            <a:ext cx="7772400" cy="4038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83568" y="2924944"/>
            <a:ext cx="7620000" cy="1143000"/>
          </a:xfrm>
        </p:spPr>
        <p:txBody>
          <a:bodyPr/>
          <a:lstStyle/>
          <a:p>
            <a:r>
              <a:rPr lang="en-GB" dirty="0" smtClean="0"/>
              <a:t>3. Options </a:t>
            </a:r>
            <a:r>
              <a:rPr lang="en-GB" dirty="0"/>
              <a:t>for increasing crop productivity and farmers’ incomes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3611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357313" y="548681"/>
            <a:ext cx="7429500" cy="864096"/>
          </a:xfrm>
          <a:solidFill>
            <a:schemeClr val="bg1"/>
          </a:solidFill>
        </p:spPr>
        <p:txBody>
          <a:bodyPr/>
          <a:lstStyle/>
          <a:p>
            <a:pPr algn="r" eaLnBrk="1" hangingPunct="1"/>
            <a:r>
              <a:rPr lang="fr-FR" b="1" dirty="0" smtClean="0"/>
              <a:t>1. </a:t>
            </a:r>
            <a:r>
              <a:rPr lang="fr-FR" b="1" dirty="0" err="1" smtClean="0"/>
              <a:t>Maize-cowpea</a:t>
            </a:r>
            <a:r>
              <a:rPr lang="fr-FR" b="1" dirty="0" smtClean="0"/>
              <a:t> </a:t>
            </a:r>
            <a:r>
              <a:rPr lang="fr-FR" b="1" dirty="0" err="1" smtClean="0"/>
              <a:t>intercropping</a:t>
            </a:r>
            <a:endParaRPr lang="en-US" b="1" dirty="0" smtClean="0"/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525963"/>
          </a:xfrm>
        </p:spPr>
        <p:txBody>
          <a:bodyPr/>
          <a:lstStyle/>
          <a:p>
            <a:pPr algn="r" eaLnBrk="1" hangingPunct="1"/>
            <a:endParaRPr lang="fr-FR" dirty="0" smtClean="0"/>
          </a:p>
          <a:p>
            <a:pPr eaLnBrk="1" hangingPunct="1"/>
            <a:endParaRPr lang="fr-FR" dirty="0"/>
          </a:p>
          <a:p>
            <a:pPr eaLnBrk="1" hangingPunct="1"/>
            <a:r>
              <a:rPr lang="fr-FR" dirty="0" smtClean="0"/>
              <a:t>12 on </a:t>
            </a:r>
            <a:r>
              <a:rPr lang="fr-FR" dirty="0" err="1" smtClean="0"/>
              <a:t>farm</a:t>
            </a:r>
            <a:r>
              <a:rPr lang="fr-FR" dirty="0" smtClean="0"/>
              <a:t> </a:t>
            </a:r>
            <a:r>
              <a:rPr lang="fr-FR" dirty="0" err="1" smtClean="0"/>
              <a:t>participatory</a:t>
            </a:r>
            <a:r>
              <a:rPr lang="fr-FR" dirty="0" smtClean="0"/>
              <a:t> trials in </a:t>
            </a:r>
            <a:r>
              <a:rPr lang="fr-FR" dirty="0" err="1" smtClean="0"/>
              <a:t>two</a:t>
            </a:r>
            <a:r>
              <a:rPr lang="fr-FR" dirty="0" smtClean="0"/>
              <a:t> villages of the Koutiala </a:t>
            </a:r>
            <a:r>
              <a:rPr lang="fr-FR" dirty="0" err="1" smtClean="0"/>
              <a:t>region</a:t>
            </a:r>
            <a:r>
              <a:rPr lang="fr-FR" dirty="0" smtClean="0"/>
              <a:t>.</a:t>
            </a:r>
          </a:p>
          <a:p>
            <a:pPr eaLnBrk="1" hangingPunct="1"/>
            <a:r>
              <a:rPr lang="fr-FR" dirty="0" smtClean="0"/>
              <a:t>2 </a:t>
            </a:r>
            <a:r>
              <a:rPr lang="fr-FR" dirty="0" err="1" smtClean="0"/>
              <a:t>intercropping</a:t>
            </a:r>
            <a:r>
              <a:rPr lang="fr-FR" dirty="0" smtClean="0"/>
              <a:t> patterns </a:t>
            </a:r>
            <a:r>
              <a:rPr lang="fr-FR" dirty="0" err="1" smtClean="0"/>
              <a:t>with</a:t>
            </a:r>
            <a:r>
              <a:rPr lang="fr-FR" dirty="0" smtClean="0"/>
              <a:t> 4 </a:t>
            </a:r>
            <a:r>
              <a:rPr lang="fr-FR" dirty="0" err="1" smtClean="0"/>
              <a:t>cowpea</a:t>
            </a:r>
            <a:r>
              <a:rPr lang="fr-FR" dirty="0" smtClean="0"/>
              <a:t> </a:t>
            </a:r>
            <a:r>
              <a:rPr lang="fr-FR" dirty="0" err="1" smtClean="0"/>
              <a:t>varieties</a:t>
            </a:r>
            <a:r>
              <a:rPr lang="fr-FR" dirty="0" smtClean="0"/>
              <a:t> (local+3 </a:t>
            </a:r>
            <a:r>
              <a:rPr lang="fr-FR" dirty="0" err="1" smtClean="0"/>
              <a:t>improved</a:t>
            </a:r>
            <a:r>
              <a:rPr lang="fr-FR" dirty="0" smtClean="0"/>
              <a:t> </a:t>
            </a:r>
            <a:r>
              <a:rPr lang="fr-FR" dirty="0" err="1" smtClean="0"/>
              <a:t>varieties</a:t>
            </a:r>
            <a:r>
              <a:rPr lang="fr-FR" dirty="0" smtClean="0"/>
              <a:t>)</a:t>
            </a:r>
            <a:endParaRPr lang="en-US" dirty="0" smtClean="0"/>
          </a:p>
        </p:txBody>
      </p:sp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286125"/>
            <a:ext cx="1279525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0" descr="IMGP577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572000"/>
            <a:ext cx="2143125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286125"/>
            <a:ext cx="1208088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IMGP575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572000"/>
            <a:ext cx="2071688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ZoneTexte 7"/>
          <p:cNvSpPr txBox="1">
            <a:spLocks noChangeArrowheads="1"/>
          </p:cNvSpPr>
          <p:nvPr/>
        </p:nvSpPr>
        <p:spPr bwMode="auto">
          <a:xfrm>
            <a:off x="714375" y="6286500"/>
            <a:ext cx="3643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b="1"/>
              <a:t>Patern 1</a:t>
            </a:r>
            <a:r>
              <a:rPr lang="fr-FR"/>
              <a:t> : Additive pattern </a:t>
            </a:r>
            <a:endParaRPr lang="en-US"/>
          </a:p>
        </p:txBody>
      </p:sp>
      <p:sp>
        <p:nvSpPr>
          <p:cNvPr id="5129" name="ZoneTexte 8"/>
          <p:cNvSpPr txBox="1">
            <a:spLocks noChangeArrowheads="1"/>
          </p:cNvSpPr>
          <p:nvPr/>
        </p:nvSpPr>
        <p:spPr bwMode="auto">
          <a:xfrm>
            <a:off x="4500563" y="6215063"/>
            <a:ext cx="428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b="1"/>
              <a:t>Pattern 2 :</a:t>
            </a:r>
            <a:r>
              <a:rPr lang="fr-FR"/>
              <a:t> Maize 2 rows, Cowpea 1 row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158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-108520" y="-99393"/>
            <a:ext cx="9252520" cy="1385267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fr-FR" sz="3200" dirty="0" err="1" smtClean="0"/>
              <a:t>Maize-cowpea</a:t>
            </a:r>
            <a:r>
              <a:rPr lang="fr-FR" sz="3200" dirty="0" smtClean="0"/>
              <a:t> </a:t>
            </a:r>
            <a:r>
              <a:rPr lang="fr-FR" sz="3200" dirty="0" err="1" smtClean="0"/>
              <a:t>intercropping</a:t>
            </a:r>
            <a:r>
              <a:rPr lang="fr-FR" sz="3200" dirty="0" smtClean="0"/>
              <a:t> : </a:t>
            </a:r>
            <a:br>
              <a:rPr lang="fr-FR" sz="3200" dirty="0" smtClean="0"/>
            </a:br>
            <a:r>
              <a:rPr lang="fr-FR" sz="3200" dirty="0" err="1" smtClean="0"/>
              <a:t>preliminary</a:t>
            </a:r>
            <a:r>
              <a:rPr lang="fr-FR" sz="3200" dirty="0" smtClean="0"/>
              <a:t> </a:t>
            </a:r>
            <a:r>
              <a:rPr lang="fr-FR" sz="3200" dirty="0" err="1" smtClean="0"/>
              <a:t>results</a:t>
            </a:r>
            <a:r>
              <a:rPr lang="fr-FR" sz="3200" dirty="0" smtClean="0"/>
              <a:t> on « high </a:t>
            </a:r>
            <a:r>
              <a:rPr lang="fr-FR" sz="3200" dirty="0" err="1" smtClean="0"/>
              <a:t>potential</a:t>
            </a:r>
            <a:r>
              <a:rPr lang="fr-FR" sz="3200" dirty="0" smtClean="0"/>
              <a:t> </a:t>
            </a:r>
            <a:r>
              <a:rPr lang="fr-FR" sz="3200" dirty="0" err="1" smtClean="0"/>
              <a:t>fields</a:t>
            </a:r>
            <a:r>
              <a:rPr lang="fr-FR" sz="3200" dirty="0" smtClean="0"/>
              <a:t> »</a:t>
            </a:r>
            <a:endParaRPr lang="en-US" sz="3200" dirty="0" smtClean="0"/>
          </a:p>
        </p:txBody>
      </p:sp>
      <p:graphicFrame>
        <p:nvGraphicFramePr>
          <p:cNvPr id="6147" name="Object 2"/>
          <p:cNvGraphicFramePr>
            <a:graphicFrameLocks noChangeAspect="1"/>
          </p:cNvGraphicFramePr>
          <p:nvPr/>
        </p:nvGraphicFramePr>
        <p:xfrm>
          <a:off x="642938" y="2500313"/>
          <a:ext cx="7158037" cy="3429000"/>
        </p:xfrm>
        <a:graphic>
          <a:graphicData uri="http://schemas.openxmlformats.org/presentationml/2006/ole">
            <p:oleObj spid="_x0000_s1036" name="Feuille de calcul" r:id="rId4" imgW="4669595" imgH="2237210" progId="Excel.Sheet.12">
              <p:embed/>
            </p:oleObj>
          </a:graphicData>
        </a:graphic>
      </p:graphicFrame>
      <p:pic>
        <p:nvPicPr>
          <p:cNvPr id="6148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285875"/>
            <a:ext cx="1279525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285875"/>
            <a:ext cx="1208088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ZoneTexte 5"/>
          <p:cNvSpPr txBox="1">
            <a:spLocks noChangeArrowheads="1"/>
          </p:cNvSpPr>
          <p:nvPr/>
        </p:nvSpPr>
        <p:spPr bwMode="auto">
          <a:xfrm>
            <a:off x="285750" y="6143625"/>
            <a:ext cx="8429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-&gt; Intercropping pattern 1 with Cowpea variety « Dunanfana » shows very interesting LER for fodder production.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316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764704"/>
            <a:ext cx="6563072" cy="706090"/>
          </a:xfrm>
          <a:solidFill>
            <a:schemeClr val="bg1"/>
          </a:solidFill>
        </p:spPr>
        <p:txBody>
          <a:bodyPr/>
          <a:lstStyle/>
          <a:p>
            <a:r>
              <a:rPr lang="en-GB" sz="4000" dirty="0" smtClean="0"/>
              <a:t>2. Sorghum varieties: Grain Yield 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11"/>
              </p:ext>
            </p:extLst>
          </p:nvPr>
        </p:nvGraphicFramePr>
        <p:xfrm>
          <a:off x="395536" y="1844825"/>
          <a:ext cx="8424935" cy="45569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7534"/>
                <a:gridCol w="1016909"/>
                <a:gridCol w="1207965"/>
                <a:gridCol w="1201801"/>
                <a:gridCol w="1164822"/>
                <a:gridCol w="942952"/>
                <a:gridCol w="942952"/>
              </a:tblGrid>
              <a:tr h="52671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Village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>
                          <a:effectLst/>
                        </a:rPr>
                        <a:t>Nombre</a:t>
                      </a:r>
                      <a:r>
                        <a:rPr lang="en-GB" sz="2000" u="none" strike="noStrike" dirty="0">
                          <a:effectLst/>
                        </a:rPr>
                        <a:t> de tests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Varieties tested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778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>
                          <a:effectLst/>
                        </a:rPr>
                        <a:t>Douajè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Village check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>
                          <a:effectLst/>
                        </a:rPr>
                        <a:t>N’Golofing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Pablo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>
                          <a:effectLst/>
                        </a:rPr>
                        <a:t>Yamassa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Koutiala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1017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1069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998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1310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752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6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Namponsela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1154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931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1132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1195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938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6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Gantièsso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1199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1583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1658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1659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1092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6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Karangana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 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697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814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1128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838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6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N’Golonianasso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 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828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766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1548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993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000" u="none" strike="noStrike">
                          <a:effectLst/>
                        </a:rPr>
                        <a:t>Moyenne de tous les villages </a:t>
                      </a:r>
                      <a:endParaRPr lang="fr-FR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1123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1021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1074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1368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923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2021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778098"/>
          </a:xfrm>
          <a:solidFill>
            <a:schemeClr val="bg1"/>
          </a:solidFill>
        </p:spPr>
        <p:txBody>
          <a:bodyPr/>
          <a:lstStyle/>
          <a:p>
            <a:r>
              <a:rPr lang="en-GB" sz="4000" dirty="0"/>
              <a:t>3</a:t>
            </a:r>
            <a:r>
              <a:rPr lang="en-GB" sz="4000" dirty="0" smtClean="0"/>
              <a:t>. Sorghum variety x agronomy trials</a:t>
            </a:r>
            <a:endParaRPr lang="en-GB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05276"/>
            <a:ext cx="8100002" cy="512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046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  <a:solidFill>
            <a:schemeClr val="bg1"/>
          </a:solidFill>
        </p:spPr>
        <p:txBody>
          <a:bodyPr/>
          <a:lstStyle/>
          <a:p>
            <a:r>
              <a:rPr lang="en-GB" sz="3600" dirty="0"/>
              <a:t>4</a:t>
            </a:r>
            <a:r>
              <a:rPr lang="en-GB" sz="3600" dirty="0" smtClean="0"/>
              <a:t>. Soybean variety performance in 4 villages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521447"/>
              </p:ext>
            </p:extLst>
          </p:nvPr>
        </p:nvGraphicFramePr>
        <p:xfrm>
          <a:off x="323529" y="2204866"/>
          <a:ext cx="8424937" cy="41764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3641"/>
                <a:gridCol w="986334"/>
                <a:gridCol w="986334"/>
                <a:gridCol w="986334"/>
                <a:gridCol w="1212369"/>
                <a:gridCol w="1212369"/>
                <a:gridCol w="657556"/>
              </a:tblGrid>
              <a:tr h="11100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Village/type de </a:t>
                      </a:r>
                      <a:r>
                        <a:rPr lang="en-GB" sz="2000" u="none" strike="noStrike" dirty="0" err="1">
                          <a:effectLst/>
                        </a:rPr>
                        <a:t>testeur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>
                          <a:effectLst/>
                        </a:rPr>
                        <a:t>Nombre</a:t>
                      </a:r>
                      <a:r>
                        <a:rPr lang="en-GB" sz="2000" u="none" strike="noStrike" dirty="0">
                          <a:effectLst/>
                        </a:rPr>
                        <a:t> de tests 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G196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 err="1">
                          <a:effectLst/>
                        </a:rPr>
                        <a:t>Temoin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TGX1908-8F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TGX1935-3F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SE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132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 smtClean="0">
                          <a:effectLst/>
                        </a:rPr>
                        <a:t>Farakala</a:t>
                      </a:r>
                      <a:r>
                        <a:rPr lang="en-GB" sz="2000" u="none" strike="noStrike" dirty="0" smtClean="0">
                          <a:effectLst/>
                        </a:rPr>
                        <a:t> (</a:t>
                      </a:r>
                      <a:r>
                        <a:rPr lang="en-GB" sz="2000" u="none" strike="noStrike" dirty="0">
                          <a:effectLst/>
                        </a:rPr>
                        <a:t>Femmes)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1133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1171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1330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1237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132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 smtClean="0">
                          <a:effectLst/>
                        </a:rPr>
                        <a:t>Karangana</a:t>
                      </a:r>
                      <a:r>
                        <a:rPr lang="en-GB" sz="2000" u="none" strike="noStrike" dirty="0" smtClean="0">
                          <a:effectLst/>
                        </a:rPr>
                        <a:t> (</a:t>
                      </a:r>
                      <a:r>
                        <a:rPr lang="en-GB" sz="2000" u="none" strike="noStrike" dirty="0">
                          <a:effectLst/>
                        </a:rPr>
                        <a:t>Femmes)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980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918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973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928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132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 smtClean="0">
                          <a:effectLst/>
                        </a:rPr>
                        <a:t>Sirakele</a:t>
                      </a:r>
                      <a:r>
                        <a:rPr lang="en-GB" sz="2000" u="none" strike="noStrike" dirty="0" smtClean="0">
                          <a:effectLst/>
                        </a:rPr>
                        <a:t> (</a:t>
                      </a:r>
                      <a:r>
                        <a:rPr lang="en-GB" sz="2000" u="none" strike="noStrike" dirty="0">
                          <a:effectLst/>
                        </a:rPr>
                        <a:t>Femmes)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991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864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973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948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132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err="1" smtClean="0">
                          <a:effectLst/>
                        </a:rPr>
                        <a:t>Sougoumba</a:t>
                      </a:r>
                      <a:r>
                        <a:rPr lang="en-GB" sz="2000" u="none" strike="noStrike" dirty="0" smtClean="0">
                          <a:effectLst/>
                        </a:rPr>
                        <a:t>(</a:t>
                      </a:r>
                      <a:r>
                        <a:rPr lang="en-GB" sz="2000" u="none" strike="noStrike" dirty="0" err="1" smtClean="0">
                          <a:effectLst/>
                        </a:rPr>
                        <a:t>Hommes</a:t>
                      </a:r>
                      <a:r>
                        <a:rPr lang="en-GB" sz="2000" u="none" strike="noStrike" dirty="0">
                          <a:effectLst/>
                        </a:rPr>
                        <a:t>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1241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1476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1305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1394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>
                          <a:effectLst/>
                        </a:rPr>
                        <a:t>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1328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000" u="none" strike="noStrike" dirty="0">
                          <a:effectLst/>
                        </a:rPr>
                        <a:t>Moyennes de tous les villages 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1086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1107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1145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1127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9472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303288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Calibri" pitchFamily="34" charset="0"/>
              </a:rPr>
              <a:t>Summary of experiments and training conducted with seed cooperatives in Yr1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latin typeface="Calibri" pitchFamily="34" charset="0"/>
              </a:rPr>
              <a:t>Variety trials (Sorghum, Millet, Maize, Cowpea, Groundnut, </a:t>
            </a:r>
            <a:r>
              <a:rPr lang="en-US" sz="2200" dirty="0" err="1" smtClean="0">
                <a:latin typeface="Calibri" pitchFamily="34" charset="0"/>
              </a:rPr>
              <a:t>Soyabean</a:t>
            </a:r>
            <a:r>
              <a:rPr lang="en-US" sz="2200" dirty="0" smtClean="0">
                <a:latin typeface="Calibri" pitchFamily="34" charset="0"/>
              </a:rPr>
              <a:t>, Okra and Roselle, with and without agronomic options) implemented by partners in </a:t>
            </a:r>
            <a:r>
              <a:rPr lang="en-US" sz="2200" dirty="0" err="1" smtClean="0">
                <a:latin typeface="Calibri" pitchFamily="34" charset="0"/>
              </a:rPr>
              <a:t>Koutiala</a:t>
            </a:r>
            <a:r>
              <a:rPr lang="en-US" sz="2200" dirty="0" smtClean="0">
                <a:latin typeface="Calibri" pitchFamily="34" charset="0"/>
              </a:rPr>
              <a:t> (11 types, ~160 trials, 17 villages/ cooperatives) and </a:t>
            </a:r>
            <a:r>
              <a:rPr lang="en-US" sz="2200" dirty="0" err="1" smtClean="0">
                <a:latin typeface="Calibri" pitchFamily="34" charset="0"/>
              </a:rPr>
              <a:t>Bougouni</a:t>
            </a:r>
            <a:r>
              <a:rPr lang="en-US" sz="2200" dirty="0" smtClean="0">
                <a:latin typeface="Calibri" pitchFamily="34" charset="0"/>
              </a:rPr>
              <a:t> (~5 types, 9 villages)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latin typeface="Calibri" pitchFamily="34" charset="0"/>
              </a:rPr>
              <a:t>Seed production fields installed for certification by farmers in </a:t>
            </a:r>
            <a:r>
              <a:rPr lang="en-US" sz="2200" dirty="0" err="1" smtClean="0">
                <a:latin typeface="Calibri" pitchFamily="34" charset="0"/>
              </a:rPr>
              <a:t>Koutiala</a:t>
            </a:r>
            <a:r>
              <a:rPr lang="en-US" sz="2200" dirty="0" smtClean="0">
                <a:latin typeface="Calibri" pitchFamily="34" charset="0"/>
              </a:rPr>
              <a:t> (&gt;20) and </a:t>
            </a:r>
            <a:r>
              <a:rPr lang="en-US" sz="2200" dirty="0" err="1" smtClean="0">
                <a:latin typeface="Calibri" pitchFamily="34" charset="0"/>
              </a:rPr>
              <a:t>Bougouni</a:t>
            </a:r>
            <a:r>
              <a:rPr lang="en-US" sz="2200" dirty="0" smtClean="0">
                <a:latin typeface="Calibri" pitchFamily="34" charset="0"/>
              </a:rPr>
              <a:t> for sorghum, pearl millet, maize, cowpea and </a:t>
            </a:r>
            <a:r>
              <a:rPr lang="en-US" sz="2200" dirty="0" err="1" smtClean="0">
                <a:latin typeface="Calibri" pitchFamily="34" charset="0"/>
              </a:rPr>
              <a:t>soyabean</a:t>
            </a:r>
            <a:endParaRPr lang="en-US" sz="22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Calibri" pitchFamily="34" charset="0"/>
              </a:rPr>
              <a:t>V</a:t>
            </a:r>
            <a:r>
              <a:rPr lang="en-US" dirty="0" smtClean="0">
                <a:latin typeface="Calibri" pitchFamily="34" charset="0"/>
              </a:rPr>
              <a:t>ideo showings on ISSFM </a:t>
            </a:r>
            <a:r>
              <a:rPr lang="en-US" dirty="0">
                <a:latin typeface="Calibri" pitchFamily="34" charset="0"/>
              </a:rPr>
              <a:t>have trained at least 3100 men, 2260 women and 2280 children in </a:t>
            </a:r>
            <a:r>
              <a:rPr lang="en-US" dirty="0" smtClean="0">
                <a:latin typeface="Calibri" pitchFamily="34" charset="0"/>
              </a:rPr>
              <a:t>the target villages</a:t>
            </a:r>
            <a:endParaRPr lang="en-US" sz="2200" dirty="0" smtClean="0">
              <a:latin typeface="Calibri" pitchFamily="34" charset="0"/>
            </a:endParaRPr>
          </a:p>
        </p:txBody>
      </p:sp>
      <p:sp>
        <p:nvSpPr>
          <p:cNvPr id="6148" name="Slide Number Placeholder 4"/>
          <p:cNvSpPr txBox="1">
            <a:spLocks/>
          </p:cNvSpPr>
          <p:nvPr/>
        </p:nvSpPr>
        <p:spPr bwMode="auto">
          <a:xfrm>
            <a:off x="6858000" y="6477000"/>
            <a:ext cx="2133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38055D5-C255-4CE8-B722-BB9017AA4C65}" type="slidenum">
              <a:rPr lang="en-US" sz="1400"/>
              <a:pPr algn="r" eaLnBrk="1" hangingPunct="1"/>
              <a:t>27</a:t>
            </a:fld>
            <a:endParaRPr lang="en-US" sz="1400"/>
          </a:p>
        </p:txBody>
      </p:sp>
      <p:pic>
        <p:nvPicPr>
          <p:cNvPr id="6150" name="Picture 4" descr="MagasinSemencesMobiom-Yanfolila-Juin2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048000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 descr="DistributionSeedstrials-Yorobougoula-June20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254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3" descr="TrouCompostage-Yorobougoula-Juin201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14800"/>
            <a:ext cx="1930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2950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sz="4400" dirty="0" smtClean="0"/>
              <a:t>4. Options </a:t>
            </a:r>
            <a:r>
              <a:rPr lang="en-GB" sz="4400" dirty="0"/>
              <a:t>for improving nutritional status of young children</a:t>
            </a:r>
          </a:p>
          <a:p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3437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39552" y="1772816"/>
            <a:ext cx="7772400" cy="4038600"/>
          </a:xfrm>
        </p:spPr>
        <p:txBody>
          <a:bodyPr/>
          <a:lstStyle/>
          <a:p>
            <a:r>
              <a:rPr lang="fr-FR" sz="2400" b="1" dirty="0" smtClean="0"/>
              <a:t>Module 1 :</a:t>
            </a:r>
            <a:r>
              <a:rPr lang="fr-FR" sz="2400" dirty="0" smtClean="0"/>
              <a:t> Alimentation des enfants de 6 mois à 2 ans ; Option : Bouillie enrichie à base de produits locaux + Conseils pratiques </a:t>
            </a:r>
            <a:endParaRPr lang="en-GB" sz="2400" dirty="0" smtClean="0"/>
          </a:p>
          <a:p>
            <a:r>
              <a:rPr lang="fr-FR" sz="2400" b="1" dirty="0" smtClean="0"/>
              <a:t>Module 2 :</a:t>
            </a:r>
            <a:r>
              <a:rPr lang="fr-FR" sz="2400" dirty="0" smtClean="0"/>
              <a:t>   Nutrition et santé des femmes enceintes et allaitantes ; Option : Sauce de feuilles vertes &amp; Sauce d’arachide avec feuilles vertes +  Conseils pratiques</a:t>
            </a:r>
            <a:endParaRPr lang="en-GB" sz="2400" dirty="0" smtClean="0"/>
          </a:p>
          <a:p>
            <a:r>
              <a:rPr lang="fr-FR" sz="2400" dirty="0" smtClean="0"/>
              <a:t> </a:t>
            </a:r>
            <a:r>
              <a:rPr lang="fr-FR" sz="2400" b="1" dirty="0" smtClean="0"/>
              <a:t>Module 3 :</a:t>
            </a:r>
            <a:r>
              <a:rPr lang="fr-FR" sz="2400" dirty="0" smtClean="0"/>
              <a:t> Alimentation des enfants malades ; Option : Bouillie enrichie à base mil, soja, arachide + sucre  + jus de fruits + Conseils pratiques</a:t>
            </a:r>
            <a:endParaRPr lang="en-GB" sz="2400" dirty="0" smtClean="0"/>
          </a:p>
          <a:p>
            <a:r>
              <a:rPr lang="fr-FR" sz="2400" dirty="0" smtClean="0"/>
              <a:t> </a:t>
            </a:r>
            <a:r>
              <a:rPr lang="fr-FR" sz="2400" b="1" dirty="0" smtClean="0"/>
              <a:t>Module </a:t>
            </a:r>
            <a:r>
              <a:rPr lang="fr-FR" sz="2400" b="1" dirty="0"/>
              <a:t>4 : «</a:t>
            </a:r>
            <a:r>
              <a:rPr lang="fr-FR" sz="2400" dirty="0"/>
              <a:t>  Prévention des carences alimentaires (vitamine A, iode et fer) ; </a:t>
            </a:r>
            <a:r>
              <a:rPr lang="fr-FR" sz="2400" dirty="0" smtClean="0"/>
              <a:t>Option </a:t>
            </a:r>
            <a:r>
              <a:rPr lang="fr-FR" sz="2400" dirty="0"/>
              <a:t>: Soupe de légumes  + Conseils pratiques</a:t>
            </a:r>
            <a:endParaRPr lang="en-GB" sz="2400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187624" y="620688"/>
            <a:ext cx="7620000" cy="11430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GB" sz="3600" dirty="0"/>
              <a:t>4</a:t>
            </a:r>
            <a:r>
              <a:rPr lang="en-GB" sz="3600" dirty="0" smtClean="0"/>
              <a:t> Training Modules developed: Preventing Malnutrition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16994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844824"/>
            <a:ext cx="8147248" cy="4420344"/>
          </a:xfrm>
        </p:spPr>
        <p:txBody>
          <a:bodyPr/>
          <a:lstStyle/>
          <a:p>
            <a:r>
              <a:rPr lang="en-GB" sz="2400" dirty="0" smtClean="0"/>
              <a:t>Jan 2012: Inception workshop in Tamale: identification of target outcomes and target zones in Mali </a:t>
            </a:r>
          </a:p>
          <a:p>
            <a:r>
              <a:rPr lang="en-GB" sz="2400" dirty="0" smtClean="0"/>
              <a:t>Feb 2012: Stakeholder workshops in the two target zones: Identification of implementation partners and key constraints to sustainable intensification</a:t>
            </a:r>
          </a:p>
          <a:p>
            <a:r>
              <a:rPr lang="en-GB" sz="2400" dirty="0" smtClean="0"/>
              <a:t>April/May 2012: Planning meetings with all actors</a:t>
            </a:r>
          </a:p>
          <a:p>
            <a:r>
              <a:rPr lang="en-GB" sz="2400" dirty="0" smtClean="0"/>
              <a:t>May/June 2012: Training on tools for implementation of farmer managed trials</a:t>
            </a:r>
          </a:p>
          <a:p>
            <a:r>
              <a:rPr lang="en-GB" sz="2400" dirty="0" smtClean="0"/>
              <a:t>June - Dec 2012: Implementation of rainy season field experimentation</a:t>
            </a:r>
          </a:p>
          <a:p>
            <a:r>
              <a:rPr lang="en-GB" sz="2400" dirty="0" smtClean="0"/>
              <a:t> Aug/Sep 2012 Preparations for Innovation Platform on options for Crop –livestock integration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552" y="908720"/>
            <a:ext cx="7620000" cy="1143000"/>
          </a:xfrm>
        </p:spPr>
        <p:txBody>
          <a:bodyPr/>
          <a:lstStyle/>
          <a:p>
            <a:r>
              <a:rPr lang="en-GB" dirty="0" smtClean="0"/>
              <a:t>                Key events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4694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988840"/>
            <a:ext cx="7772400" cy="4038600"/>
          </a:xfrm>
        </p:spPr>
        <p:txBody>
          <a:bodyPr/>
          <a:lstStyle/>
          <a:p>
            <a:r>
              <a:rPr lang="en-GB" dirty="0" smtClean="0"/>
              <a:t>Monthly reporting for each of 36 villages of number of participating women using recipes</a:t>
            </a:r>
          </a:p>
          <a:p>
            <a:r>
              <a:rPr lang="en-GB" dirty="0" smtClean="0"/>
              <a:t>Collection of ‘stories’ on experiences with using recipes</a:t>
            </a:r>
          </a:p>
          <a:p>
            <a:r>
              <a:rPr lang="en-GB" dirty="0" smtClean="0"/>
              <a:t>Monitoring of sale of seed mini-packs from health </a:t>
            </a:r>
            <a:r>
              <a:rPr lang="en-GB" dirty="0" err="1" smtClean="0"/>
              <a:t>centers</a:t>
            </a:r>
            <a:endParaRPr lang="en-GB" dirty="0" smtClean="0"/>
          </a:p>
          <a:p>
            <a:r>
              <a:rPr lang="en-GB" dirty="0" smtClean="0"/>
              <a:t>Plan to collect medical records, to verify statements that less malnourished children arrive at health </a:t>
            </a:r>
            <a:r>
              <a:rPr lang="en-GB" dirty="0" err="1" smtClean="0"/>
              <a:t>centers</a:t>
            </a:r>
            <a:r>
              <a:rPr lang="en-GB" dirty="0" smtClean="0"/>
              <a:t> than from villages who did not participate in the training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1124744"/>
            <a:ext cx="7620000" cy="1008112"/>
          </a:xfrm>
        </p:spPr>
        <p:txBody>
          <a:bodyPr/>
          <a:lstStyle/>
          <a:p>
            <a:r>
              <a:rPr lang="en-GB" dirty="0" smtClean="0"/>
              <a:t>Indication of outcomes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370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971928" cy="1143000"/>
          </a:xfrm>
          <a:solidFill>
            <a:schemeClr val="bg1"/>
          </a:solidFill>
        </p:spPr>
        <p:txBody>
          <a:bodyPr/>
          <a:lstStyle/>
          <a:p>
            <a:r>
              <a:rPr lang="en-GB" sz="4400" dirty="0"/>
              <a:t>SWOT analysis conducted with nutrition partners</a:t>
            </a:r>
            <a:r>
              <a:rPr lang="en-GB" sz="4800" dirty="0"/>
              <a:t/>
            </a:r>
            <a:br>
              <a:rPr lang="en-GB" sz="4800" dirty="0"/>
            </a:br>
            <a:endParaRPr lang="en-GB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xmlns="" val="1011135415"/>
              </p:ext>
            </p:extLst>
          </p:nvPr>
        </p:nvGraphicFramePr>
        <p:xfrm>
          <a:off x="457200" y="2501984"/>
          <a:ext cx="7620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08"/>
                <a:gridCol w="343319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Strengths: </a:t>
                      </a:r>
                    </a:p>
                    <a:p>
                      <a:r>
                        <a:rPr lang="en-GB" dirty="0" smtClean="0"/>
                        <a:t>Women are key target group</a:t>
                      </a:r>
                    </a:p>
                    <a:p>
                      <a:r>
                        <a:rPr lang="en-GB" dirty="0" smtClean="0"/>
                        <a:t>Improved use of local products</a:t>
                      </a:r>
                    </a:p>
                    <a:p>
                      <a:r>
                        <a:rPr lang="en-GB" dirty="0" smtClean="0"/>
                        <a:t>Linking nutrition and use of local crops</a:t>
                      </a:r>
                    </a:p>
                    <a:p>
                      <a:r>
                        <a:rPr lang="en-GB" dirty="0" smtClean="0"/>
                        <a:t>Participatory</a:t>
                      </a:r>
                      <a:r>
                        <a:rPr lang="en-GB" baseline="0" dirty="0" smtClean="0"/>
                        <a:t> development  of modules and training materials</a:t>
                      </a:r>
                    </a:p>
                    <a:p>
                      <a:r>
                        <a:rPr lang="en-GB" baseline="0" dirty="0" smtClean="0"/>
                        <a:t>Great level of interest from participants and other family members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Weaknesses</a:t>
                      </a:r>
                    </a:p>
                    <a:p>
                      <a:r>
                        <a:rPr lang="en-GB" dirty="0" smtClean="0"/>
                        <a:t>Roads/distances make it difficult for women form some villages</a:t>
                      </a:r>
                    </a:p>
                    <a:p>
                      <a:r>
                        <a:rPr lang="en-GB" dirty="0" smtClean="0"/>
                        <a:t>Delayed start of activities</a:t>
                      </a:r>
                    </a:p>
                    <a:p>
                      <a:r>
                        <a:rPr lang="en-GB" dirty="0" smtClean="0"/>
                        <a:t>Trainers</a:t>
                      </a:r>
                      <a:r>
                        <a:rPr lang="en-GB" baseline="0" dirty="0" smtClean="0"/>
                        <a:t> have tendency to focus on recipes, and les on other messages</a:t>
                      </a:r>
                      <a:endParaRPr lang="en-GB" dirty="0"/>
                    </a:p>
                  </a:txBody>
                  <a:tcPr/>
                </a:tc>
              </a:tr>
              <a:tr h="1298024">
                <a:tc>
                  <a:txBody>
                    <a:bodyPr/>
                    <a:lstStyle/>
                    <a:p>
                      <a:r>
                        <a:rPr lang="en-GB" dirty="0" smtClean="0"/>
                        <a:t>Opportunities/Potential:</a:t>
                      </a:r>
                    </a:p>
                    <a:p>
                      <a:r>
                        <a:rPr lang="en-GB" dirty="0" smtClean="0"/>
                        <a:t>Good working relationships</a:t>
                      </a:r>
                      <a:r>
                        <a:rPr lang="en-GB" baseline="0" dirty="0" smtClean="0"/>
                        <a:t> established</a:t>
                      </a:r>
                    </a:p>
                    <a:p>
                      <a:r>
                        <a:rPr lang="en-GB" baseline="0" dirty="0" smtClean="0"/>
                        <a:t>Confidence of women in the locally chosen trainers</a:t>
                      </a:r>
                    </a:p>
                    <a:p>
                      <a:r>
                        <a:rPr lang="en-GB" baseline="0" dirty="0" smtClean="0"/>
                        <a:t>Local radio station interested to contribute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Threats/Risks:</a:t>
                      </a:r>
                    </a:p>
                    <a:p>
                      <a:r>
                        <a:rPr lang="en-GB" dirty="0" smtClean="0"/>
                        <a:t>Climatic conditions</a:t>
                      </a:r>
                      <a:r>
                        <a:rPr lang="en-GB" baseline="0" dirty="0" smtClean="0"/>
                        <a:t> limit some activities</a:t>
                      </a:r>
                    </a:p>
                    <a:p>
                      <a:r>
                        <a:rPr lang="en-GB" baseline="0" dirty="0" smtClean="0"/>
                        <a:t>CSCOM have many activities, understaffed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827584" y="549275"/>
            <a:ext cx="6792416" cy="1143000"/>
          </a:xfrm>
          <a:prstGeom prst="rect">
            <a:avLst/>
          </a:prstGeom>
        </p:spPr>
        <p:txBody>
          <a:bodyPr/>
          <a:lstStyle/>
          <a:p>
            <a:pPr algn="ctr"/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19633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  <a:solidFill>
            <a:schemeClr val="bg1"/>
          </a:solidFill>
        </p:spPr>
        <p:txBody>
          <a:bodyPr/>
          <a:lstStyle/>
          <a:p>
            <a:r>
              <a:rPr lang="en-GB" sz="3600" dirty="0" smtClean="0"/>
              <a:t>Food Safety issues: </a:t>
            </a:r>
            <a:r>
              <a:rPr lang="en-GB" sz="3600" dirty="0" err="1" smtClean="0"/>
              <a:t>Aflatoxin</a:t>
            </a:r>
            <a:r>
              <a:rPr lang="en-GB" sz="3600" dirty="0" smtClean="0"/>
              <a:t> contamination of groundnut samples </a:t>
            </a:r>
            <a:endParaRPr lang="en-GB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119" y="1699111"/>
            <a:ext cx="7550281" cy="453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364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198712"/>
            <a:ext cx="7772400" cy="4038600"/>
          </a:xfrm>
        </p:spPr>
        <p:txBody>
          <a:bodyPr/>
          <a:lstStyle/>
          <a:p>
            <a:r>
              <a:rPr lang="en-GB" dirty="0" smtClean="0"/>
              <a:t>CGIAR: ICRISAT, ICRAF, ILRI, AVRDC</a:t>
            </a:r>
          </a:p>
          <a:p>
            <a:r>
              <a:rPr lang="en-GB" dirty="0" err="1" smtClean="0"/>
              <a:t>Koutiala</a:t>
            </a:r>
            <a:r>
              <a:rPr lang="en-GB" dirty="0" smtClean="0"/>
              <a:t> area: </a:t>
            </a:r>
          </a:p>
          <a:p>
            <a:pPr lvl="1"/>
            <a:r>
              <a:rPr lang="en-GB" dirty="0"/>
              <a:t>AMASSA: Strengthening farmer groups and associations for crop/grain marketing</a:t>
            </a:r>
          </a:p>
          <a:p>
            <a:pPr lvl="1"/>
            <a:r>
              <a:rPr lang="en-GB" dirty="0"/>
              <a:t>AMEDD: Facilitation, Natural Resources Management, Communication</a:t>
            </a:r>
          </a:p>
          <a:p>
            <a:r>
              <a:rPr lang="en-GB" dirty="0" err="1" smtClean="0"/>
              <a:t>Bougouni</a:t>
            </a:r>
            <a:r>
              <a:rPr lang="en-GB" dirty="0" smtClean="0"/>
              <a:t>:	</a:t>
            </a:r>
          </a:p>
          <a:p>
            <a:pPr lvl="1"/>
            <a:r>
              <a:rPr lang="en-GB" dirty="0" err="1" smtClean="0"/>
              <a:t>Mobiom</a:t>
            </a:r>
            <a:r>
              <a:rPr lang="en-GB" dirty="0" smtClean="0"/>
              <a:t>: Organizing farmers for marketing, and improved production technologies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Implementation Partners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814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060848"/>
            <a:ext cx="7772400" cy="4038600"/>
          </a:xfrm>
        </p:spPr>
        <p:txBody>
          <a:bodyPr/>
          <a:lstStyle/>
          <a:p>
            <a:r>
              <a:rPr lang="en-GB" dirty="0" smtClean="0"/>
              <a:t>Moussa </a:t>
            </a:r>
            <a:r>
              <a:rPr lang="en-GB" dirty="0" err="1" smtClean="0"/>
              <a:t>Djire</a:t>
            </a:r>
            <a:r>
              <a:rPr lang="en-GB" dirty="0" smtClean="0"/>
              <a:t>: Experiences with  of land-use conventions in </a:t>
            </a:r>
            <a:r>
              <a:rPr lang="en-GB" dirty="0" err="1" smtClean="0"/>
              <a:t>Koutiala</a:t>
            </a:r>
            <a:r>
              <a:rPr lang="en-GB" dirty="0" smtClean="0"/>
              <a:t> and </a:t>
            </a:r>
            <a:r>
              <a:rPr lang="en-GB" dirty="0" err="1" smtClean="0"/>
              <a:t>Bougouni</a:t>
            </a:r>
            <a:r>
              <a:rPr lang="en-GB" dirty="0" smtClean="0"/>
              <a:t> districts (ILRI)</a:t>
            </a:r>
          </a:p>
          <a:p>
            <a:r>
              <a:rPr lang="en-GB" dirty="0" smtClean="0"/>
              <a:t>Alpha </a:t>
            </a:r>
            <a:r>
              <a:rPr lang="en-GB" dirty="0" err="1" smtClean="0"/>
              <a:t>Kergna</a:t>
            </a:r>
            <a:r>
              <a:rPr lang="en-GB" dirty="0" smtClean="0"/>
              <a:t>: Household survey to compliment PROGEBE survey (focus on crops, additional sites) (ILRI)</a:t>
            </a:r>
          </a:p>
          <a:p>
            <a:r>
              <a:rPr lang="en-GB" dirty="0" smtClean="0"/>
              <a:t>Paul van </a:t>
            </a:r>
            <a:r>
              <a:rPr lang="en-GB" dirty="0" err="1" smtClean="0"/>
              <a:t>Mele</a:t>
            </a:r>
            <a:r>
              <a:rPr lang="en-GB" dirty="0" smtClean="0"/>
              <a:t>: Production and Translation of Farmer to Farmer videos (ICRISAT)</a:t>
            </a:r>
          </a:p>
          <a:p>
            <a:r>
              <a:rPr lang="en-GB" dirty="0" smtClean="0"/>
              <a:t>Moussa </a:t>
            </a:r>
            <a:r>
              <a:rPr lang="en-GB" dirty="0" err="1" smtClean="0"/>
              <a:t>Noussourou</a:t>
            </a:r>
            <a:r>
              <a:rPr lang="en-GB" dirty="0" smtClean="0"/>
              <a:t>: Training IPM for tomatoes (AVRDC) 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Consultants: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549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628650" indent="-514350">
              <a:buAutoNum type="arabicPeriod"/>
            </a:pPr>
            <a:r>
              <a:rPr lang="en-GB" dirty="0" smtClean="0"/>
              <a:t>Identification of Research Priorities: Needs expressed by stakeholders from the target areas, and discussions in view of opportunities provided by broad- based group of researchers</a:t>
            </a:r>
          </a:p>
          <a:p>
            <a:pPr marL="628650" indent="-514350">
              <a:buAutoNum type="arabicPeriod"/>
            </a:pPr>
            <a:r>
              <a:rPr lang="en-GB" dirty="0" smtClean="0"/>
              <a:t>Search for entry points to facilitate participatory research across the production system: provide a local institutional context for joint learning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Research Approach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006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204864"/>
            <a:ext cx="7772400" cy="4038600"/>
          </a:xfrm>
        </p:spPr>
        <p:txBody>
          <a:bodyPr/>
          <a:lstStyle/>
          <a:p>
            <a:pPr marL="114300" indent="0">
              <a:buNone/>
            </a:pPr>
            <a:r>
              <a:rPr lang="en-GB" dirty="0" smtClean="0"/>
              <a:t>3.  Address sustainability issues, while working on intensification research questions :   </a:t>
            </a:r>
          </a:p>
          <a:p>
            <a:pPr lvl="1"/>
            <a:r>
              <a:rPr lang="en-GB" dirty="0" smtClean="0"/>
              <a:t>Ensure that on-farm experimentation is demand driven</a:t>
            </a:r>
          </a:p>
          <a:p>
            <a:pPr lvl="1"/>
            <a:r>
              <a:rPr lang="en-GB" dirty="0" smtClean="0"/>
              <a:t>Focus on building capacity in the target communities</a:t>
            </a:r>
          </a:p>
          <a:p>
            <a:pPr lvl="1"/>
            <a:r>
              <a:rPr lang="en-GB" dirty="0" smtClean="0"/>
              <a:t>Monitoring natural resources indicators</a:t>
            </a:r>
          </a:p>
          <a:p>
            <a:pPr lvl="1"/>
            <a:r>
              <a:rPr lang="en-GB" dirty="0" smtClean="0"/>
              <a:t>Targeting women's priorities</a:t>
            </a:r>
          </a:p>
          <a:p>
            <a:pPr lvl="1"/>
            <a:r>
              <a:rPr lang="en-GB" dirty="0" smtClean="0"/>
              <a:t>Initiate research on household typologies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1196752"/>
            <a:ext cx="7620000" cy="1143000"/>
          </a:xfrm>
        </p:spPr>
        <p:txBody>
          <a:bodyPr/>
          <a:lstStyle/>
          <a:p>
            <a:r>
              <a:rPr lang="en-GB" dirty="0"/>
              <a:t>Research Approach </a:t>
            </a:r>
            <a:r>
              <a:rPr lang="en-GB" dirty="0" smtClean="0"/>
              <a:t>(2)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262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276872"/>
            <a:ext cx="7772400" cy="4038600"/>
          </a:xfrm>
        </p:spPr>
        <p:txBody>
          <a:bodyPr/>
          <a:lstStyle/>
          <a:p>
            <a:pPr marL="628650" indent="-514350">
              <a:buAutoNum type="arabicPeriod"/>
            </a:pPr>
            <a:r>
              <a:rPr lang="en-GB" dirty="0" smtClean="0"/>
              <a:t>Entry </a:t>
            </a:r>
            <a:r>
              <a:rPr lang="en-GB" dirty="0"/>
              <a:t>points for participatory research </a:t>
            </a:r>
            <a:endParaRPr lang="en-GB" dirty="0" smtClean="0"/>
          </a:p>
          <a:p>
            <a:pPr marL="628650" indent="-514350">
              <a:buAutoNum type="arabicPeriod"/>
            </a:pPr>
            <a:r>
              <a:rPr lang="en-GB" dirty="0" smtClean="0"/>
              <a:t>Characterization of key elements in the target production systems</a:t>
            </a:r>
          </a:p>
          <a:p>
            <a:pPr marL="628650" indent="-514350">
              <a:buAutoNum type="arabicPeriod"/>
            </a:pPr>
            <a:r>
              <a:rPr lang="en-GB" dirty="0" smtClean="0"/>
              <a:t>Options for increasing crop productivity </a:t>
            </a:r>
          </a:p>
          <a:p>
            <a:pPr marL="628650" indent="-514350">
              <a:buAutoNum type="arabicPeriod"/>
            </a:pPr>
            <a:r>
              <a:rPr lang="en-GB" dirty="0" smtClean="0"/>
              <a:t>Options for improving nutritional status of young children</a:t>
            </a:r>
          </a:p>
          <a:p>
            <a:pPr marL="628650" indent="-514350">
              <a:buAutoNum type="arabicPeriod"/>
            </a:pPr>
            <a:r>
              <a:rPr lang="en-GB" dirty="0" smtClean="0"/>
              <a:t>Options for enhancing natural resources (not reported today)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Main results: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523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628650" indent="-514350">
              <a:buAutoNum type="alphaUcPeriod"/>
            </a:pPr>
            <a:r>
              <a:rPr lang="en-GB" dirty="0" smtClean="0"/>
              <a:t>Strengthening existing seed and grain production cooperatives in the target areas: </a:t>
            </a:r>
          </a:p>
          <a:p>
            <a:r>
              <a:rPr lang="en-GB" sz="2000" i="1" dirty="0" smtClean="0"/>
              <a:t>Interest in a wide range of crops, Capacity to produce seed, Motivated to increase seed and/or grain sales, </a:t>
            </a:r>
          </a:p>
          <a:p>
            <a:r>
              <a:rPr lang="en-GB" sz="2000" i="1" dirty="0" smtClean="0"/>
              <a:t>Opportunities: identify varieties and crop management options for SI with the full range of crops, and a wide range of potential customers.</a:t>
            </a:r>
          </a:p>
          <a:p>
            <a:r>
              <a:rPr lang="en-GB" sz="2000" i="1" dirty="0" smtClean="0"/>
              <a:t>Sustainability focus: Building farmer and cooperative’s capacity for choosing varieties for multiplication/sale; for testing SI options; for communicating SI options</a:t>
            </a:r>
          </a:p>
          <a:p>
            <a:r>
              <a:rPr lang="en-GB" sz="2000" i="1" dirty="0" smtClean="0"/>
              <a:t>Partners: AMASSA, </a:t>
            </a:r>
            <a:r>
              <a:rPr lang="en-GB" sz="2000" i="1" dirty="0" err="1" smtClean="0"/>
              <a:t>Mobiom</a:t>
            </a:r>
            <a:r>
              <a:rPr lang="en-GB" sz="2000" i="1" dirty="0" smtClean="0"/>
              <a:t>, ICRISAT, AVRDC, ICRAF</a:t>
            </a:r>
            <a:endParaRPr lang="en-GB" sz="1600" i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1295400"/>
            <a:ext cx="7609656" cy="1143000"/>
          </a:xfrm>
        </p:spPr>
        <p:txBody>
          <a:bodyPr/>
          <a:lstStyle/>
          <a:p>
            <a:pPr algn="ctr"/>
            <a:r>
              <a:rPr lang="en-GB" sz="3600" dirty="0" smtClean="0"/>
              <a:t>1. Entry </a:t>
            </a:r>
            <a:r>
              <a:rPr lang="en-GB" sz="3600" dirty="0"/>
              <a:t>points for participatory </a:t>
            </a:r>
            <a:r>
              <a:rPr lang="en-GB" sz="3600" dirty="0" smtClean="0"/>
              <a:t>research on SI with multiple partners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356518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</Template>
  <TotalTime>434</TotalTime>
  <Words>1687</Words>
  <Application>Microsoft Office PowerPoint</Application>
  <PresentationFormat>On-screen Show (4:3)</PresentationFormat>
  <Paragraphs>308</Paragraphs>
  <Slides>33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Africa RISING presentations template_WA</vt:lpstr>
      <vt:lpstr>Feuille de calcul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Farm typology : establisment (1/2)</vt:lpstr>
      <vt:lpstr> Farm typology : Farmers’ feedback (2/2)</vt:lpstr>
      <vt:lpstr>Slide 21</vt:lpstr>
      <vt:lpstr>1. Maize-cowpea intercropping</vt:lpstr>
      <vt:lpstr>Maize-cowpea intercropping :  preliminary results on « high potential fields »</vt:lpstr>
      <vt:lpstr>2. Sorghum varieties: Grain Yield </vt:lpstr>
      <vt:lpstr>3. Sorghum variety x agronomy trials</vt:lpstr>
      <vt:lpstr>4. Soybean variety performance in 4 villages</vt:lpstr>
      <vt:lpstr>Summary of experiments and training conducted with seed cooperatives in Yr1</vt:lpstr>
      <vt:lpstr>Slide 28</vt:lpstr>
      <vt:lpstr>Slide 29</vt:lpstr>
      <vt:lpstr>Slide 30</vt:lpstr>
      <vt:lpstr>SWOT analysis conducted with nutrition partners </vt:lpstr>
      <vt:lpstr>Food Safety issues: Aflatoxin contamination of groundnut samples </vt:lpstr>
      <vt:lpstr>Slide 33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User</cp:lastModifiedBy>
  <cp:revision>31</cp:revision>
  <cp:lastPrinted>2011-10-06T11:45:23Z</cp:lastPrinted>
  <dcterms:created xsi:type="dcterms:W3CDTF">2013-01-15T17:52:54Z</dcterms:created>
  <dcterms:modified xsi:type="dcterms:W3CDTF">2013-01-23T12:15:29Z</dcterms:modified>
</cp:coreProperties>
</file>